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72" r:id="rId2"/>
  </p:sldMasterIdLst>
  <p:notesMasterIdLst>
    <p:notesMasterId r:id="rId49"/>
  </p:notesMasterIdLst>
  <p:handoutMasterIdLst>
    <p:handoutMasterId r:id="rId50"/>
  </p:handoutMasterIdLst>
  <p:sldIdLst>
    <p:sldId id="787" r:id="rId3"/>
    <p:sldId id="1076" r:id="rId4"/>
    <p:sldId id="1075" r:id="rId5"/>
    <p:sldId id="1122" r:id="rId6"/>
    <p:sldId id="1156" r:id="rId7"/>
    <p:sldId id="1213" r:id="rId8"/>
    <p:sldId id="1214" r:id="rId9"/>
    <p:sldId id="1215" r:id="rId10"/>
    <p:sldId id="1216" r:id="rId11"/>
    <p:sldId id="1217" r:id="rId12"/>
    <p:sldId id="1219" r:id="rId13"/>
    <p:sldId id="1220" r:id="rId14"/>
    <p:sldId id="1218" r:id="rId15"/>
    <p:sldId id="1106" r:id="rId16"/>
    <p:sldId id="1107" r:id="rId17"/>
    <p:sldId id="1081" r:id="rId18"/>
    <p:sldId id="1207" r:id="rId19"/>
    <p:sldId id="1083" r:id="rId20"/>
    <p:sldId id="1084" r:id="rId21"/>
    <p:sldId id="1085" r:id="rId22"/>
    <p:sldId id="1086" r:id="rId23"/>
    <p:sldId id="1183" r:id="rId24"/>
    <p:sldId id="1222" r:id="rId25"/>
    <p:sldId id="1184" r:id="rId26"/>
    <p:sldId id="1173" r:id="rId27"/>
    <p:sldId id="1223" r:id="rId28"/>
    <p:sldId id="1224" r:id="rId29"/>
    <p:sldId id="1225" r:id="rId30"/>
    <p:sldId id="1226" r:id="rId31"/>
    <p:sldId id="1182" r:id="rId32"/>
    <p:sldId id="1189" r:id="rId33"/>
    <p:sldId id="1202" r:id="rId34"/>
    <p:sldId id="1102" r:id="rId35"/>
    <p:sldId id="1103" r:id="rId36"/>
    <p:sldId id="1110" r:id="rId37"/>
    <p:sldId id="1111" r:id="rId38"/>
    <p:sldId id="1177" r:id="rId39"/>
    <p:sldId id="1115" r:id="rId40"/>
    <p:sldId id="1116" r:id="rId41"/>
    <p:sldId id="1117" r:id="rId42"/>
    <p:sldId id="1118" r:id="rId43"/>
    <p:sldId id="1119" r:id="rId44"/>
    <p:sldId id="1212" r:id="rId45"/>
    <p:sldId id="1209" r:id="rId46"/>
    <p:sldId id="1211" r:id="rId47"/>
    <p:sldId id="1210" r:id="rId48"/>
  </p:sldIdLst>
  <p:sldSz cx="9144000" cy="6858000" type="letter"/>
  <p:notesSz cx="7010400" cy="92964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B6785CA-2361-415E-8C2C-B35C4C2BE9CC}">
          <p14:sldIdLst>
            <p14:sldId id="787"/>
            <p14:sldId id="1076"/>
            <p14:sldId id="1075"/>
            <p14:sldId id="1122"/>
            <p14:sldId id="1156"/>
            <p14:sldId id="1213"/>
            <p14:sldId id="1214"/>
            <p14:sldId id="1215"/>
            <p14:sldId id="1216"/>
            <p14:sldId id="1217"/>
            <p14:sldId id="1219"/>
            <p14:sldId id="1220"/>
            <p14:sldId id="1218"/>
            <p14:sldId id="1106"/>
            <p14:sldId id="1107"/>
            <p14:sldId id="1081"/>
            <p14:sldId id="1207"/>
            <p14:sldId id="1083"/>
            <p14:sldId id="1084"/>
            <p14:sldId id="1085"/>
            <p14:sldId id="1086"/>
            <p14:sldId id="1183"/>
            <p14:sldId id="1222"/>
            <p14:sldId id="1184"/>
            <p14:sldId id="1173"/>
            <p14:sldId id="1223"/>
            <p14:sldId id="1224"/>
            <p14:sldId id="1225"/>
            <p14:sldId id="1226"/>
            <p14:sldId id="1182"/>
            <p14:sldId id="1189"/>
            <p14:sldId id="1202"/>
            <p14:sldId id="1102"/>
            <p14:sldId id="1103"/>
            <p14:sldId id="1110"/>
            <p14:sldId id="1111"/>
            <p14:sldId id="1177"/>
            <p14:sldId id="1115"/>
            <p14:sldId id="1116"/>
            <p14:sldId id="1117"/>
            <p14:sldId id="1118"/>
            <p14:sldId id="1119"/>
          </p14:sldIdLst>
        </p14:section>
        <p14:section name="Untitled Section" id="{C50F73B9-EC69-4C67-B6CA-E6665517BD49}">
          <p14:sldIdLst>
            <p14:sldId id="1212"/>
            <p14:sldId id="1209"/>
            <p14:sldId id="1211"/>
            <p14:sldId id="12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9933"/>
    <a:srgbClr val="FF3300"/>
    <a:srgbClr val="0099FF"/>
    <a:srgbClr val="CDFAFF"/>
    <a:srgbClr val="66FFFF"/>
    <a:srgbClr val="009999"/>
    <a:srgbClr val="CCFFFF"/>
    <a:srgbClr val="FF5353"/>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08" autoAdjust="0"/>
    <p:restoredTop sz="97307" autoAdjust="0"/>
  </p:normalViewPr>
  <p:slideViewPr>
    <p:cSldViewPr>
      <p:cViewPr varScale="1">
        <p:scale>
          <a:sx n="73" d="100"/>
          <a:sy n="73" d="100"/>
        </p:scale>
        <p:origin x="318" y="66"/>
      </p:cViewPr>
      <p:guideLst>
        <p:guide orient="horz" pos="2160"/>
        <p:guide pos="2880"/>
      </p:guideLst>
    </p:cSldViewPr>
  </p:slideViewPr>
  <p:outlineViewPr>
    <p:cViewPr>
      <p:scale>
        <a:sx n="33" d="100"/>
        <a:sy n="33" d="100"/>
      </p:scale>
      <p:origin x="0" y="76092"/>
    </p:cViewPr>
  </p:outlineViewPr>
  <p:notesTextViewPr>
    <p:cViewPr>
      <p:scale>
        <a:sx n="100" d="100"/>
        <a:sy n="100" d="100"/>
      </p:scale>
      <p:origin x="0" y="0"/>
    </p:cViewPr>
  </p:notesTextViewPr>
  <p:sorterViewPr>
    <p:cViewPr>
      <p:scale>
        <a:sx n="100" d="100"/>
        <a:sy n="100" d="100"/>
      </p:scale>
      <p:origin x="0" y="-6054"/>
    </p:cViewPr>
  </p:sorterViewPr>
  <p:notesViewPr>
    <p:cSldViewPr>
      <p:cViewPr>
        <p:scale>
          <a:sx n="75" d="100"/>
          <a:sy n="75" d="100"/>
        </p:scale>
        <p:origin x="-1404" y="-1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7"/>
            <a:ext cx="3037523" cy="466247"/>
          </a:xfrm>
          <a:prstGeom prst="rect">
            <a:avLst/>
          </a:prstGeom>
          <a:noFill/>
          <a:ln w="9525">
            <a:noFill/>
            <a:miter lim="800000"/>
            <a:headEnd/>
            <a:tailEnd/>
          </a:ln>
        </p:spPr>
        <p:txBody>
          <a:bodyPr vert="horz" wrap="square" lIns="94787" tIns="47395" rIns="94787" bIns="47395" numCol="1" anchor="t" anchorCtr="0" compatLnSpc="1">
            <a:prstTxWarp prst="textNoShape">
              <a:avLst/>
            </a:prstTxWarp>
          </a:bodyPr>
          <a:lstStyle>
            <a:lvl1pPr defTabSz="947886" eaLnBrk="1" hangingPunct="1">
              <a:lnSpc>
                <a:spcPct val="100000"/>
              </a:lnSpc>
              <a:spcBef>
                <a:spcPct val="0"/>
              </a:spcBef>
              <a:defRPr sz="1300"/>
            </a:lvl1pPr>
          </a:lstStyle>
          <a:p>
            <a:pPr>
              <a:defRPr/>
            </a:pPr>
            <a:endParaRPr lang="en-US" dirty="0"/>
          </a:p>
        </p:txBody>
      </p:sp>
      <p:sp>
        <p:nvSpPr>
          <p:cNvPr id="66563" name="Rectangle 3"/>
          <p:cNvSpPr>
            <a:spLocks noGrp="1" noChangeArrowheads="1"/>
          </p:cNvSpPr>
          <p:nvPr>
            <p:ph type="dt" sz="quarter" idx="1"/>
          </p:nvPr>
        </p:nvSpPr>
        <p:spPr bwMode="auto">
          <a:xfrm>
            <a:off x="3971292" y="7"/>
            <a:ext cx="3037523" cy="466247"/>
          </a:xfrm>
          <a:prstGeom prst="rect">
            <a:avLst/>
          </a:prstGeom>
          <a:noFill/>
          <a:ln w="9525">
            <a:noFill/>
            <a:miter lim="800000"/>
            <a:headEnd/>
            <a:tailEnd/>
          </a:ln>
        </p:spPr>
        <p:txBody>
          <a:bodyPr vert="horz" wrap="square" lIns="94787" tIns="47395" rIns="94787" bIns="47395" numCol="1" anchor="t" anchorCtr="0" compatLnSpc="1">
            <a:prstTxWarp prst="textNoShape">
              <a:avLst/>
            </a:prstTxWarp>
          </a:bodyPr>
          <a:lstStyle>
            <a:lvl1pPr algn="r" defTabSz="947886" eaLnBrk="1" hangingPunct="1">
              <a:lnSpc>
                <a:spcPct val="100000"/>
              </a:lnSpc>
              <a:spcBef>
                <a:spcPct val="0"/>
              </a:spcBef>
              <a:defRPr sz="1300"/>
            </a:lvl1pPr>
          </a:lstStyle>
          <a:p>
            <a:pPr>
              <a:defRPr/>
            </a:pPr>
            <a:endParaRPr lang="en-US" dirty="0"/>
          </a:p>
        </p:txBody>
      </p:sp>
      <p:sp>
        <p:nvSpPr>
          <p:cNvPr id="66564" name="Rectangle 4"/>
          <p:cNvSpPr>
            <a:spLocks noGrp="1" noChangeArrowheads="1"/>
          </p:cNvSpPr>
          <p:nvPr>
            <p:ph type="ftr" sz="quarter" idx="2"/>
          </p:nvPr>
        </p:nvSpPr>
        <p:spPr bwMode="auto">
          <a:xfrm>
            <a:off x="1" y="8828574"/>
            <a:ext cx="3037523" cy="466247"/>
          </a:xfrm>
          <a:prstGeom prst="rect">
            <a:avLst/>
          </a:prstGeom>
          <a:noFill/>
          <a:ln w="9525">
            <a:noFill/>
            <a:miter lim="800000"/>
            <a:headEnd/>
            <a:tailEnd/>
          </a:ln>
        </p:spPr>
        <p:txBody>
          <a:bodyPr vert="horz" wrap="square" lIns="94787" tIns="47395" rIns="94787" bIns="47395" numCol="1" anchor="b" anchorCtr="0" compatLnSpc="1">
            <a:prstTxWarp prst="textNoShape">
              <a:avLst/>
            </a:prstTxWarp>
          </a:bodyPr>
          <a:lstStyle>
            <a:lvl1pPr defTabSz="947886" eaLnBrk="1" hangingPunct="1">
              <a:lnSpc>
                <a:spcPct val="100000"/>
              </a:lnSpc>
              <a:spcBef>
                <a:spcPct val="0"/>
              </a:spcBef>
              <a:defRPr sz="1300"/>
            </a:lvl1pPr>
          </a:lstStyle>
          <a:p>
            <a:pPr>
              <a:defRPr/>
            </a:pPr>
            <a:endParaRPr lang="en-US" dirty="0"/>
          </a:p>
        </p:txBody>
      </p:sp>
      <p:sp>
        <p:nvSpPr>
          <p:cNvPr id="66565" name="Rectangle 5"/>
          <p:cNvSpPr>
            <a:spLocks noGrp="1" noChangeArrowheads="1"/>
          </p:cNvSpPr>
          <p:nvPr>
            <p:ph type="sldNum" sz="quarter" idx="3"/>
          </p:nvPr>
        </p:nvSpPr>
        <p:spPr bwMode="auto">
          <a:xfrm>
            <a:off x="3971292" y="8828574"/>
            <a:ext cx="3037523" cy="466247"/>
          </a:xfrm>
          <a:prstGeom prst="rect">
            <a:avLst/>
          </a:prstGeom>
          <a:noFill/>
          <a:ln w="9525">
            <a:noFill/>
            <a:miter lim="800000"/>
            <a:headEnd/>
            <a:tailEnd/>
          </a:ln>
        </p:spPr>
        <p:txBody>
          <a:bodyPr vert="horz" wrap="square" lIns="94787" tIns="47395" rIns="94787" bIns="47395" numCol="1" anchor="b" anchorCtr="0" compatLnSpc="1">
            <a:prstTxWarp prst="textNoShape">
              <a:avLst/>
            </a:prstTxWarp>
          </a:bodyPr>
          <a:lstStyle>
            <a:lvl1pPr algn="r" defTabSz="947886" eaLnBrk="1" hangingPunct="1">
              <a:lnSpc>
                <a:spcPct val="100000"/>
              </a:lnSpc>
              <a:spcBef>
                <a:spcPct val="0"/>
              </a:spcBef>
              <a:defRPr sz="1300"/>
            </a:lvl1pPr>
          </a:lstStyle>
          <a:p>
            <a:pPr>
              <a:defRPr/>
            </a:pPr>
            <a:fld id="{A585B4F8-3CF6-48AF-A02F-71658F74075B}" type="slidenum">
              <a:rPr lang="en-US"/>
              <a:pPr>
                <a:defRPr/>
              </a:pPr>
              <a:t>‹#›</a:t>
            </a:fld>
            <a:endParaRPr lang="en-US" dirty="0"/>
          </a:p>
        </p:txBody>
      </p:sp>
    </p:spTree>
    <p:extLst>
      <p:ext uri="{BB962C8B-B14F-4D97-AF65-F5344CB8AC3E}">
        <p14:creationId xmlns:p14="http://schemas.microsoft.com/office/powerpoint/2010/main" val="121766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7"/>
            <a:ext cx="3037523" cy="466247"/>
          </a:xfrm>
          <a:prstGeom prst="rect">
            <a:avLst/>
          </a:prstGeom>
          <a:noFill/>
          <a:ln w="9525">
            <a:noFill/>
            <a:miter lim="800000"/>
            <a:headEnd/>
            <a:tailEnd/>
          </a:ln>
        </p:spPr>
        <p:txBody>
          <a:bodyPr vert="horz" wrap="square" lIns="94787" tIns="47395" rIns="94787" bIns="47395" numCol="1" anchor="t" anchorCtr="0" compatLnSpc="1">
            <a:prstTxWarp prst="textNoShape">
              <a:avLst/>
            </a:prstTxWarp>
          </a:bodyPr>
          <a:lstStyle>
            <a:lvl1pPr defTabSz="947886" eaLnBrk="1" hangingPunct="1">
              <a:lnSpc>
                <a:spcPct val="100000"/>
              </a:lnSpc>
              <a:spcBef>
                <a:spcPct val="0"/>
              </a:spcBef>
              <a:defRPr sz="1300"/>
            </a:lvl1pPr>
          </a:lstStyle>
          <a:p>
            <a:pPr>
              <a:defRPr/>
            </a:pPr>
            <a:endParaRPr lang="en-US" dirty="0"/>
          </a:p>
        </p:txBody>
      </p:sp>
      <p:sp>
        <p:nvSpPr>
          <p:cNvPr id="18435" name="Rectangle 3"/>
          <p:cNvSpPr>
            <a:spLocks noGrp="1" noChangeArrowheads="1"/>
          </p:cNvSpPr>
          <p:nvPr>
            <p:ph type="dt" idx="1"/>
          </p:nvPr>
        </p:nvSpPr>
        <p:spPr bwMode="auto">
          <a:xfrm>
            <a:off x="3971292" y="7"/>
            <a:ext cx="3037523" cy="466247"/>
          </a:xfrm>
          <a:prstGeom prst="rect">
            <a:avLst/>
          </a:prstGeom>
          <a:noFill/>
          <a:ln w="9525">
            <a:noFill/>
            <a:miter lim="800000"/>
            <a:headEnd/>
            <a:tailEnd/>
          </a:ln>
        </p:spPr>
        <p:txBody>
          <a:bodyPr vert="horz" wrap="square" lIns="94787" tIns="47395" rIns="94787" bIns="47395" numCol="1" anchor="t" anchorCtr="0" compatLnSpc="1">
            <a:prstTxWarp prst="textNoShape">
              <a:avLst/>
            </a:prstTxWarp>
          </a:bodyPr>
          <a:lstStyle>
            <a:lvl1pPr algn="r" defTabSz="947886" eaLnBrk="1" hangingPunct="1">
              <a:lnSpc>
                <a:spcPct val="100000"/>
              </a:lnSpc>
              <a:spcBef>
                <a:spcPct val="0"/>
              </a:spcBef>
              <a:defRPr sz="1300"/>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238125" y="544513"/>
            <a:ext cx="6535738" cy="49037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234638" y="5550570"/>
            <a:ext cx="6484065" cy="3049638"/>
          </a:xfrm>
          <a:prstGeom prst="rect">
            <a:avLst/>
          </a:prstGeom>
          <a:noFill/>
          <a:ln w="9525">
            <a:noFill/>
            <a:miter lim="800000"/>
            <a:headEnd/>
            <a:tailEnd/>
          </a:ln>
        </p:spPr>
        <p:txBody>
          <a:bodyPr vert="horz" wrap="square" lIns="94787" tIns="47395" rIns="94787" bIns="47395" numCol="1" anchor="t" anchorCtr="0" compatLnSpc="1">
            <a:prstTxWarp prst="textNoShape">
              <a:avLst/>
            </a:prstTxWarp>
          </a:bodyPr>
          <a:lstStyle/>
          <a:p>
            <a:pPr lvl="0"/>
            <a:r>
              <a:rPr lang="en-US" noProof="0" smtClean="0"/>
              <a:t>Click to edit Master text styles</a:t>
            </a:r>
          </a:p>
        </p:txBody>
      </p:sp>
      <p:sp>
        <p:nvSpPr>
          <p:cNvPr id="18438" name="Rectangle 6"/>
          <p:cNvSpPr>
            <a:spLocks noGrp="1" noChangeArrowheads="1"/>
          </p:cNvSpPr>
          <p:nvPr>
            <p:ph type="ftr" sz="quarter" idx="4"/>
          </p:nvPr>
        </p:nvSpPr>
        <p:spPr bwMode="auto">
          <a:xfrm>
            <a:off x="1" y="8828574"/>
            <a:ext cx="3037523" cy="466247"/>
          </a:xfrm>
          <a:prstGeom prst="rect">
            <a:avLst/>
          </a:prstGeom>
          <a:noFill/>
          <a:ln w="9525">
            <a:noFill/>
            <a:miter lim="800000"/>
            <a:headEnd/>
            <a:tailEnd/>
          </a:ln>
        </p:spPr>
        <p:txBody>
          <a:bodyPr vert="horz" wrap="square" lIns="94787" tIns="47395" rIns="94787" bIns="47395" numCol="1" anchor="b" anchorCtr="0" compatLnSpc="1">
            <a:prstTxWarp prst="textNoShape">
              <a:avLst/>
            </a:prstTxWarp>
          </a:bodyPr>
          <a:lstStyle>
            <a:lvl1pPr defTabSz="947886" eaLnBrk="1" hangingPunct="1">
              <a:lnSpc>
                <a:spcPct val="100000"/>
              </a:lnSpc>
              <a:spcBef>
                <a:spcPct val="0"/>
              </a:spcBef>
              <a:defRPr sz="1300"/>
            </a:lvl1pPr>
          </a:lstStyle>
          <a:p>
            <a:pPr>
              <a:defRPr/>
            </a:pPr>
            <a:endParaRPr lang="en-US" dirty="0"/>
          </a:p>
        </p:txBody>
      </p:sp>
      <p:sp>
        <p:nvSpPr>
          <p:cNvPr id="18439" name="Rectangle 7"/>
          <p:cNvSpPr>
            <a:spLocks noGrp="1" noChangeArrowheads="1"/>
          </p:cNvSpPr>
          <p:nvPr>
            <p:ph type="sldNum" sz="quarter" idx="5"/>
          </p:nvPr>
        </p:nvSpPr>
        <p:spPr bwMode="auto">
          <a:xfrm>
            <a:off x="3971292" y="8828574"/>
            <a:ext cx="3037523" cy="466247"/>
          </a:xfrm>
          <a:prstGeom prst="rect">
            <a:avLst/>
          </a:prstGeom>
          <a:noFill/>
          <a:ln w="9525">
            <a:noFill/>
            <a:miter lim="800000"/>
            <a:headEnd/>
            <a:tailEnd/>
          </a:ln>
        </p:spPr>
        <p:txBody>
          <a:bodyPr vert="horz" wrap="square" lIns="94787" tIns="47395" rIns="94787" bIns="47395" numCol="1" anchor="b" anchorCtr="0" compatLnSpc="1">
            <a:prstTxWarp prst="textNoShape">
              <a:avLst/>
            </a:prstTxWarp>
          </a:bodyPr>
          <a:lstStyle>
            <a:lvl1pPr algn="r" defTabSz="947886" eaLnBrk="1" hangingPunct="1">
              <a:lnSpc>
                <a:spcPct val="100000"/>
              </a:lnSpc>
              <a:spcBef>
                <a:spcPct val="0"/>
              </a:spcBef>
              <a:defRPr sz="1300"/>
            </a:lvl1pPr>
          </a:lstStyle>
          <a:p>
            <a:pPr>
              <a:defRPr/>
            </a:pPr>
            <a:fld id="{FA431CD4-FD3F-439D-8934-695344FAA1B9}" type="slidenum">
              <a:rPr lang="en-US"/>
              <a:pPr>
                <a:defRPr/>
              </a:pPr>
              <a:t>‹#›</a:t>
            </a:fld>
            <a:endParaRPr lang="en-US" dirty="0"/>
          </a:p>
        </p:txBody>
      </p:sp>
    </p:spTree>
    <p:extLst>
      <p:ext uri="{BB962C8B-B14F-4D97-AF65-F5344CB8AC3E}">
        <p14:creationId xmlns:p14="http://schemas.microsoft.com/office/powerpoint/2010/main" val="2432016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1</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113672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10</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61150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11</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7324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12</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79745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13</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151509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solidFill>
                  <a:prstClr val="black"/>
                </a:solidFill>
              </a:rPr>
              <a:pPr defTabSz="946019"/>
              <a:t>14</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650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solidFill>
                  <a:prstClr val="black"/>
                </a:solidFill>
              </a:rPr>
              <a:pPr defTabSz="946019"/>
              <a:t>15</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79809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6019"/>
            <a:fld id="{09B5D75E-6015-4FC9-8695-D0A65DE16E25}" type="slidenum">
              <a:rPr lang="en-US" smtClean="0">
                <a:solidFill>
                  <a:prstClr val="black"/>
                </a:solidFill>
              </a:rPr>
              <a:pPr defTabSz="946019"/>
              <a:t>16</a:t>
            </a:fld>
            <a:endParaRPr lang="en-US" dirty="0"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cs typeface="Arial" charset="0"/>
            </a:endParaRPr>
          </a:p>
        </p:txBody>
      </p:sp>
    </p:spTree>
    <p:extLst>
      <p:ext uri="{BB962C8B-B14F-4D97-AF65-F5344CB8AC3E}">
        <p14:creationId xmlns:p14="http://schemas.microsoft.com/office/powerpoint/2010/main" val="506754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6114"/>
            <a:fld id="{09B5D75E-6015-4FC9-8695-D0A65DE16E25}" type="slidenum">
              <a:rPr lang="en-US" smtClean="0">
                <a:solidFill>
                  <a:prstClr val="black"/>
                </a:solidFill>
              </a:rPr>
              <a:pPr defTabSz="946114"/>
              <a:t>17</a:t>
            </a:fld>
            <a:endParaRPr lang="en-US" dirty="0" smtClean="0">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cs typeface="Arial" charset="0"/>
            </a:endParaRPr>
          </a:p>
        </p:txBody>
      </p:sp>
    </p:spTree>
    <p:extLst>
      <p:ext uri="{BB962C8B-B14F-4D97-AF65-F5344CB8AC3E}">
        <p14:creationId xmlns:p14="http://schemas.microsoft.com/office/powerpoint/2010/main" val="3732955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114"/>
            <a:fld id="{994306ED-3C8C-49B4-A820-70FE4D5DB62F}" type="slidenum">
              <a:rPr lang="en-US" smtClean="0">
                <a:solidFill>
                  <a:prstClr val="black"/>
                </a:solidFill>
              </a:rPr>
              <a:pPr defTabSz="946114"/>
              <a:t>18</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6093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22</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362091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solidFill>
                  <a:prstClr val="black"/>
                </a:solidFill>
              </a:rPr>
              <a:pPr defTabSz="946019"/>
              <a:t>2</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8602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23</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45122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24</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385573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solidFill>
                  <a:prstClr val="black"/>
                </a:solidFill>
              </a:rPr>
              <a:pPr defTabSz="946019"/>
              <a:t>25</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20666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26</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647980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27</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3280312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28</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3013563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29</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931081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30</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2231859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31</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3988852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solidFill>
                  <a:prstClr val="black"/>
                </a:solidFill>
              </a:rPr>
              <a:pPr defTabSz="946019"/>
              <a:t>32</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37319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solidFill>
                  <a:prstClr val="black"/>
                </a:solidFill>
              </a:rPr>
              <a:pPr defTabSz="946019"/>
              <a:t>3</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51954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solidFill>
                  <a:prstClr val="black"/>
                </a:solidFill>
              </a:rPr>
              <a:pPr defTabSz="946019"/>
              <a:t>33</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53912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pPr defTabSz="930377"/>
            <a:fld id="{33942BF7-0069-41A4-AD42-C4123AFEDC4A}" type="slidenum">
              <a:rPr lang="en-US" smtClean="0">
                <a:solidFill>
                  <a:prstClr val="black"/>
                </a:solidFill>
                <a:ea typeface="ＭＳ Ｐゴシック" pitchFamily="34" charset="-128"/>
              </a:rPr>
              <a:pPr defTabSz="930377"/>
              <a:t>34</a:t>
            </a:fld>
            <a:endParaRPr lang="en-US" dirty="0" smtClean="0">
              <a:solidFill>
                <a:prstClr val="black"/>
              </a:solidFill>
              <a:ea typeface="ＭＳ Ｐゴシック" pitchFamily="34" charset="-128"/>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xfrm>
            <a:off x="933769" y="4416666"/>
            <a:ext cx="5142862" cy="4181952"/>
          </a:xfrm>
          <a:noFill/>
          <a:ln/>
        </p:spPr>
        <p:txBody>
          <a:bodyPr lIns="93125" tIns="46563" rIns="93125" bIns="46563"/>
          <a:lstStyle/>
          <a:p>
            <a:endParaRPr lang="en-US"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1666850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35</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3264366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36</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2065439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37</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4050554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38</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Facilitate Pre-K and Head</a:t>
            </a:r>
            <a:r>
              <a:rPr lang="en-US" baseline="0" dirty="0" smtClean="0"/>
              <a:t> start enrollment</a:t>
            </a:r>
            <a:endParaRPr lang="en-US" dirty="0" smtClean="0"/>
          </a:p>
        </p:txBody>
      </p:sp>
    </p:spTree>
    <p:extLst>
      <p:ext uri="{BB962C8B-B14F-4D97-AF65-F5344CB8AC3E}">
        <p14:creationId xmlns:p14="http://schemas.microsoft.com/office/powerpoint/2010/main" val="1797039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39</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Birth certificate and immunizations assistance</a:t>
            </a:r>
            <a:r>
              <a:rPr lang="en-US" baseline="0" dirty="0" smtClean="0"/>
              <a:t> for homeless only. </a:t>
            </a:r>
            <a:endParaRPr lang="en-US" dirty="0" smtClean="0"/>
          </a:p>
        </p:txBody>
      </p:sp>
    </p:spTree>
    <p:extLst>
      <p:ext uri="{BB962C8B-B14F-4D97-AF65-F5344CB8AC3E}">
        <p14:creationId xmlns:p14="http://schemas.microsoft.com/office/powerpoint/2010/main" val="20646831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40</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baseline="0" dirty="0" smtClean="0"/>
              <a:t>Nurses are welcome to call homeless services for lice issues.</a:t>
            </a:r>
            <a:endParaRPr lang="en-US" dirty="0" smtClean="0"/>
          </a:p>
        </p:txBody>
      </p:sp>
    </p:spTree>
    <p:extLst>
      <p:ext uri="{BB962C8B-B14F-4D97-AF65-F5344CB8AC3E}">
        <p14:creationId xmlns:p14="http://schemas.microsoft.com/office/powerpoint/2010/main" val="3862762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41</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dirty="0" smtClean="0"/>
              <a:t>Online Services</a:t>
            </a:r>
          </a:p>
        </p:txBody>
      </p:sp>
    </p:spTree>
    <p:extLst>
      <p:ext uri="{BB962C8B-B14F-4D97-AF65-F5344CB8AC3E}">
        <p14:creationId xmlns:p14="http://schemas.microsoft.com/office/powerpoint/2010/main" val="21866841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5925"/>
            <a:fld id="{994306ED-3C8C-49B4-A820-70FE4D5DB62F}" type="slidenum">
              <a:rPr lang="en-US" smtClean="0">
                <a:solidFill>
                  <a:prstClr val="black"/>
                </a:solidFill>
              </a:rPr>
              <a:pPr defTabSz="945925"/>
              <a:t>42</a:t>
            </a:fld>
            <a:endParaRPr lang="en-US"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29402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4</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26755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6019"/>
            <a:fld id="{09B5D75E-6015-4FC9-8695-D0A65DE16E25}" type="slidenum">
              <a:rPr lang="en-US" smtClean="0"/>
              <a:pPr defTabSz="946019"/>
              <a:t>43</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cs typeface="Arial" charset="0"/>
            </a:endParaRPr>
          </a:p>
        </p:txBody>
      </p:sp>
    </p:spTree>
    <p:extLst>
      <p:ext uri="{BB962C8B-B14F-4D97-AF65-F5344CB8AC3E}">
        <p14:creationId xmlns:p14="http://schemas.microsoft.com/office/powerpoint/2010/main" val="1780987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6019"/>
            <a:fld id="{09B5D75E-6015-4FC9-8695-D0A65DE16E25}" type="slidenum">
              <a:rPr lang="en-US" smtClean="0"/>
              <a:pPr defTabSz="946019"/>
              <a:t>44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cs typeface="Arial" charset="0"/>
            </a:endParaRPr>
          </a:p>
        </p:txBody>
      </p:sp>
    </p:spTree>
    <p:extLst>
      <p:ext uri="{BB962C8B-B14F-4D97-AF65-F5344CB8AC3E}">
        <p14:creationId xmlns:p14="http://schemas.microsoft.com/office/powerpoint/2010/main" val="1947576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6019"/>
            <a:fld id="{09B5D75E-6015-4FC9-8695-D0A65DE16E25}" type="slidenum">
              <a:rPr lang="en-US" smtClean="0"/>
              <a:pPr defTabSz="946019"/>
              <a:t>45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cs typeface="Arial" charset="0"/>
            </a:endParaRPr>
          </a:p>
        </p:txBody>
      </p:sp>
    </p:spTree>
    <p:extLst>
      <p:ext uri="{BB962C8B-B14F-4D97-AF65-F5344CB8AC3E}">
        <p14:creationId xmlns:p14="http://schemas.microsoft.com/office/powerpoint/2010/main" val="36674538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46019"/>
            <a:fld id="{09B5D75E-6015-4FC9-8695-D0A65DE16E25}" type="slidenum">
              <a:rPr lang="en-US" smtClean="0"/>
              <a:pPr defTabSz="946019"/>
              <a:t>46</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dirty="0" smtClean="0">
              <a:cs typeface="Arial" charset="0"/>
            </a:endParaRPr>
          </a:p>
        </p:txBody>
      </p:sp>
    </p:spTree>
    <p:extLst>
      <p:ext uri="{BB962C8B-B14F-4D97-AF65-F5344CB8AC3E}">
        <p14:creationId xmlns:p14="http://schemas.microsoft.com/office/powerpoint/2010/main" val="2792741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5</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1166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6</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6675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7</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1103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8</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1412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pPr defTabSz="946019"/>
            <a:fld id="{994306ED-3C8C-49B4-A820-70FE4D5DB62F}" type="slidenum">
              <a:rPr lang="en-US" smtClean="0"/>
              <a:pPr defTabSz="946019"/>
              <a:t>9</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05561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4563FB-1F5B-49A3-B02A-3917275FE3D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938DF18-2944-4403-889D-DC3DA0948D0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F3FAD7-C6C3-49D1-B073-896B43F7F11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09800" y="1066800"/>
            <a:ext cx="32385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600700" y="1066800"/>
            <a:ext cx="3238500" cy="47244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2A9E08-B3D1-47A0-B8CA-8F5B323D5F9C}" type="slidenum">
              <a:rPr lang="en-US"/>
              <a:pPr>
                <a:defRPr/>
              </a:pPr>
              <a:t>‹#›</a:t>
            </a:fld>
            <a:endParaRPr lang="en-US" dirty="0"/>
          </a:p>
        </p:txBody>
      </p:sp>
    </p:spTree>
    <p:extLst>
      <p:ext uri="{BB962C8B-B14F-4D97-AF65-F5344CB8AC3E}">
        <p14:creationId xmlns:p14="http://schemas.microsoft.com/office/powerpoint/2010/main" val="23785299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4563FB-1F5B-49A3-B02A-3917275FE3D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9029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3DD2AD-8240-41F3-B943-D19904413F0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8280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F0A970-B42A-47F6-B85C-D48CEA639D5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60314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8A75A6-D2F4-4D46-9353-ABBB46E90C3E}"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93019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2349B0B-9E90-46C0-BD9C-B036E6C5B127}"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19243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461730-6B73-4B1A-9FD3-1C20DF7BF43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94331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50E0D1-8DD1-4C94-A88D-503C6A53CBF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3432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63DD2AD-8240-41F3-B943-D19904413F0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DE4A8F-9BC3-45C2-8348-FD64E5832B4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875302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C2783A-8C66-434B-B560-556DB9AF465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70677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38DF18-2944-4403-889D-DC3DA0948D0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822507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3FAD7-C6C3-49D1-B073-896B43F7F11A}"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9076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09800" y="1066800"/>
            <a:ext cx="32385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600700" y="1066800"/>
            <a:ext cx="3238500" cy="47244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2A9E08-B3D1-47A0-B8CA-8F5B323D5F9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21757245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09800" y="1066800"/>
            <a:ext cx="32385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1066800"/>
            <a:ext cx="32385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91374-6E46-44BC-9BE6-5047AF5513D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374679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F0A970-B42A-47F6-B85C-D48CEA639D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78A75A6-D2F4-4D46-9353-ABBB46E90C3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2349B0B-9E90-46C0-BD9C-B036E6C5B12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5461730-6B73-4B1A-9FD3-1C20DF7BF43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650E0D1-8DD1-4C94-A88D-503C6A53CB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DE4A8F-9BC3-45C2-8348-FD64E5832B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C2783A-8C66-434B-B560-556DB9AF465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i="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i="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i="0"/>
            </a:lvl1pPr>
          </a:lstStyle>
          <a:p>
            <a:pPr>
              <a:defRPr/>
            </a:pPr>
            <a:fld id="{EF7C099F-9B78-4F88-8C5D-87DCF4DB47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defRPr sz="1400" i="0"/>
            </a:lvl1pPr>
          </a:lstStyle>
          <a:p>
            <a:pPr>
              <a:defRPr/>
            </a:pPr>
            <a:endParaRPr lang="en-US" dirty="0">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i="0"/>
            </a:lvl1pPr>
          </a:lstStyle>
          <a:p>
            <a:pPr>
              <a:defRPr/>
            </a:pPr>
            <a:endParaRPr lang="en-US" dirty="0">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i="0"/>
            </a:lvl1pPr>
          </a:lstStyle>
          <a:p>
            <a:pPr>
              <a:defRPr/>
            </a:pPr>
            <a:fld id="{EF7C099F-9B78-4F88-8C5D-87DCF4DB477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64961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susana.majors@ccisd.u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mailto:susana.majors@ccisd.us"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eg"/><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064260"/>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524000"/>
          </a:xfrm>
          <a:prstGeom prst="rect">
            <a:avLst/>
          </a:prstGeom>
          <a:noFill/>
          <a:ln w="9525">
            <a:noFill/>
            <a:miter lim="800000"/>
            <a:headEnd/>
            <a:tailEnd/>
          </a:ln>
        </p:spPr>
        <p:txBody>
          <a:bodyPr/>
          <a:lstStyle/>
          <a:p>
            <a:pPr algn="ctr">
              <a:spcBef>
                <a:spcPct val="20000"/>
              </a:spcBef>
            </a:pPr>
            <a:endParaRPr lang="en-US" sz="2000" dirty="0"/>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1</a:t>
            </a:fld>
            <a:endParaRPr lang="en-US" dirty="0"/>
          </a:p>
        </p:txBody>
      </p:sp>
      <p:sp>
        <p:nvSpPr>
          <p:cNvPr id="10" name="Rectangle 9"/>
          <p:cNvSpPr/>
          <p:nvPr/>
        </p:nvSpPr>
        <p:spPr>
          <a:xfrm>
            <a:off x="109369" y="4429542"/>
            <a:ext cx="8915400" cy="2123658"/>
          </a:xfrm>
          <a:prstGeom prst="rect">
            <a:avLst/>
          </a:prstGeom>
        </p:spPr>
        <p:txBody>
          <a:bodyPr wrap="square">
            <a:spAutoFit/>
          </a:bodyPr>
          <a:lstStyle/>
          <a:p>
            <a:pPr algn="ctr"/>
            <a:r>
              <a:rPr lang="en-US" sz="2400" b="1" cap="all" dirty="0">
                <a:latin typeface="Arial" pitchFamily="34" charset="0"/>
                <a:ea typeface="ＭＳ Ｐゴシック" pitchFamily="-107" charset="-128"/>
                <a:cs typeface="Arial" pitchFamily="34" charset="0"/>
              </a:rPr>
              <a:t>Education Services for Students in Transition</a:t>
            </a:r>
            <a:br>
              <a:rPr lang="en-US" sz="2400" b="1" cap="all" dirty="0">
                <a:latin typeface="Arial" pitchFamily="34" charset="0"/>
                <a:ea typeface="ＭＳ Ｐゴシック" pitchFamily="-107" charset="-128"/>
                <a:cs typeface="Arial" pitchFamily="34" charset="0"/>
              </a:rPr>
            </a:br>
            <a:r>
              <a:rPr lang="en-US" sz="2400" b="1" cap="all" dirty="0">
                <a:latin typeface="Arial" pitchFamily="34" charset="0"/>
                <a:ea typeface="ＭＳ Ｐゴシック" pitchFamily="-107" charset="-128"/>
                <a:cs typeface="Arial" pitchFamily="34" charset="0"/>
              </a:rPr>
              <a:t>(</a:t>
            </a:r>
            <a:r>
              <a:rPr lang="en-US" sz="2400" b="1" dirty="0"/>
              <a:t>Homeless, Foster Care, Military, Asylee, Refugee</a:t>
            </a:r>
            <a:r>
              <a:rPr lang="en-US" sz="2400" b="1" dirty="0" smtClean="0"/>
              <a:t>)</a:t>
            </a:r>
          </a:p>
          <a:p>
            <a:pPr algn="ctr"/>
            <a:endParaRPr lang="en-US" sz="2400" b="1" dirty="0" smtClean="0"/>
          </a:p>
          <a:p>
            <a:pPr algn="ctr"/>
            <a:endParaRPr lang="en-US" sz="2400" b="1" dirty="0"/>
          </a:p>
          <a:p>
            <a:pPr algn="ctr"/>
            <a:r>
              <a:rPr lang="en-US" b="1" dirty="0"/>
              <a:t/>
            </a:r>
            <a:br>
              <a:rPr lang="en-US" b="1" dirty="0"/>
            </a:br>
            <a:r>
              <a:rPr lang="en-US" cap="all" dirty="0">
                <a:latin typeface="Arial" pitchFamily="34" charset="0"/>
                <a:ea typeface="ＭＳ Ｐゴシック" pitchFamily="-107" charset="-128"/>
                <a:cs typeface="Arial" pitchFamily="34" charset="0"/>
              </a:rPr>
              <a:t/>
            </a:r>
            <a:br>
              <a:rPr lang="en-US" cap="all" dirty="0">
                <a:latin typeface="Arial" pitchFamily="34" charset="0"/>
                <a:ea typeface="ＭＳ Ｐゴシック" pitchFamily="-107" charset="-128"/>
                <a:cs typeface="Arial" pitchFamily="34" charset="0"/>
              </a:rPr>
            </a:br>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33317" y="-30480"/>
            <a:ext cx="1094740" cy="1094740"/>
          </a:xfrm>
          <a:prstGeom prst="rect">
            <a:avLst/>
          </a:prstGeom>
        </p:spPr>
      </p:pic>
      <p:sp>
        <p:nvSpPr>
          <p:cNvPr id="2" name="Rectangle 1"/>
          <p:cNvSpPr/>
          <p:nvPr/>
        </p:nvSpPr>
        <p:spPr>
          <a:xfrm>
            <a:off x="1228057" y="2098260"/>
            <a:ext cx="6186630" cy="1384995"/>
          </a:xfrm>
          <a:prstGeom prst="rect">
            <a:avLst/>
          </a:prstGeom>
        </p:spPr>
        <p:txBody>
          <a:bodyPr wrap="none">
            <a:spAutoFit/>
          </a:bodyPr>
          <a:lstStyle/>
          <a:p>
            <a:pPr algn="ctr"/>
            <a:r>
              <a:rPr lang="en-US" sz="2400" b="1" cap="all" dirty="0">
                <a:solidFill>
                  <a:srgbClr val="FF0000"/>
                </a:solidFill>
                <a:latin typeface="Arial" pitchFamily="34" charset="0"/>
                <a:ea typeface="ＭＳ Ｐゴシック" pitchFamily="-107" charset="-128"/>
                <a:cs typeface="Arial" pitchFamily="34" charset="0"/>
              </a:rPr>
              <a:t> </a:t>
            </a:r>
            <a:r>
              <a:rPr lang="en-US" sz="2400" b="1" cap="all" dirty="0">
                <a:solidFill>
                  <a:srgbClr val="C00000"/>
                </a:solidFill>
                <a:latin typeface="Arial" pitchFamily="34" charset="0"/>
                <a:ea typeface="ＭＳ Ｐゴシック" pitchFamily="-107" charset="-128"/>
                <a:cs typeface="Arial" pitchFamily="34" charset="0"/>
              </a:rPr>
              <a:t>Educational and Social </a:t>
            </a:r>
            <a:r>
              <a:rPr lang="en-US" sz="2400" b="1" cap="all" dirty="0" smtClean="0">
                <a:solidFill>
                  <a:srgbClr val="C00000"/>
                </a:solidFill>
                <a:latin typeface="Arial" pitchFamily="34" charset="0"/>
                <a:ea typeface="ＭＳ Ｐゴシック" pitchFamily="-107" charset="-128"/>
                <a:cs typeface="Arial" pitchFamily="34" charset="0"/>
              </a:rPr>
              <a:t>Services </a:t>
            </a:r>
          </a:p>
          <a:p>
            <a:pPr algn="ctr"/>
            <a:r>
              <a:rPr lang="en-US" sz="2400" b="1" cap="all" dirty="0" smtClean="0">
                <a:solidFill>
                  <a:srgbClr val="C00000"/>
                </a:solidFill>
                <a:latin typeface="Arial" pitchFamily="34" charset="0"/>
                <a:ea typeface="ＭＳ Ｐゴシック" pitchFamily="-107" charset="-128"/>
                <a:cs typeface="Arial" pitchFamily="34" charset="0"/>
              </a:rPr>
              <a:t>for </a:t>
            </a:r>
            <a:r>
              <a:rPr lang="en-US" sz="2400" b="1" cap="all" dirty="0">
                <a:solidFill>
                  <a:srgbClr val="C00000"/>
                </a:solidFill>
                <a:latin typeface="Arial" pitchFamily="34" charset="0"/>
                <a:ea typeface="ＭＳ Ｐゴシック" pitchFamily="-107" charset="-128"/>
                <a:cs typeface="Arial" pitchFamily="34" charset="0"/>
              </a:rPr>
              <a:t>Highly Mobile </a:t>
            </a:r>
            <a:r>
              <a:rPr lang="en-US" sz="2400" b="1" cap="all" dirty="0" smtClean="0">
                <a:solidFill>
                  <a:srgbClr val="C00000"/>
                </a:solidFill>
                <a:latin typeface="Arial" pitchFamily="34" charset="0"/>
                <a:ea typeface="ＭＳ Ｐゴシック" pitchFamily="-107" charset="-128"/>
                <a:cs typeface="Arial" pitchFamily="34" charset="0"/>
              </a:rPr>
              <a:t>Students</a:t>
            </a:r>
          </a:p>
          <a:p>
            <a:pPr algn="ctr"/>
            <a:endParaRPr lang="en-US" sz="1800" dirty="0" smtClean="0">
              <a:latin typeface="Arial" pitchFamily="34" charset="0"/>
              <a:ea typeface="ＭＳ Ｐゴシック" pitchFamily="-107" charset="-128"/>
              <a:cs typeface="Arial" pitchFamily="34" charset="0"/>
            </a:endParaRPr>
          </a:p>
          <a:p>
            <a:pPr algn="ctr"/>
            <a:r>
              <a:rPr lang="en-US" sz="1800" dirty="0" smtClean="0">
                <a:latin typeface="Arial" pitchFamily="34" charset="0"/>
                <a:ea typeface="ＭＳ Ｐゴシック" pitchFamily="-107" charset="-128"/>
                <a:cs typeface="Arial" pitchFamily="34" charset="0"/>
              </a:rPr>
              <a:t>August </a:t>
            </a:r>
            <a:r>
              <a:rPr lang="en-US" sz="1800" cap="all" dirty="0" smtClean="0">
                <a:latin typeface="Arial" pitchFamily="34" charset="0"/>
                <a:ea typeface="ＭＳ Ｐゴシック" pitchFamily="-107" charset="-128"/>
                <a:cs typeface="Arial" pitchFamily="34" charset="0"/>
              </a:rPr>
              <a:t>2021</a:t>
            </a:r>
            <a:endParaRPr lang="en-US" sz="1800" cap="all" dirty="0">
              <a:latin typeface="Arial" pitchFamily="34" charset="0"/>
              <a:ea typeface="ＭＳ Ｐゴシック" pitchFamily="-107" charset="-128"/>
              <a:cs typeface="Arial" pitchFamily="34" charset="0"/>
            </a:endParaRPr>
          </a:p>
        </p:txBody>
      </p:sp>
      <p:sp>
        <p:nvSpPr>
          <p:cNvPr id="3" name="Rectangle 2"/>
          <p:cNvSpPr/>
          <p:nvPr/>
        </p:nvSpPr>
        <p:spPr>
          <a:xfrm>
            <a:off x="2890669" y="263299"/>
            <a:ext cx="3352800" cy="584775"/>
          </a:xfrm>
          <a:prstGeom prst="rect">
            <a:avLst/>
          </a:prstGeom>
        </p:spPr>
        <p:txBody>
          <a:bodyPr wrap="square">
            <a:spAutoFit/>
          </a:bodyPr>
          <a:lstStyle/>
          <a:p>
            <a:pPr algn="ctr"/>
            <a:r>
              <a:rPr lang="en-US" sz="3200" b="1" i="1" dirty="0"/>
              <a:t>Tech2Teach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1238250"/>
            <a:ext cx="8458200" cy="5238750"/>
          </a:xfrm>
        </p:spPr>
        <p:txBody>
          <a:bodyPr/>
          <a:lstStyle/>
          <a:p>
            <a:pPr marL="0" lvl="2" indent="0" algn="l">
              <a:spcBef>
                <a:spcPts val="50"/>
              </a:spcBef>
              <a:spcAft>
                <a:spcPts val="1200"/>
              </a:spcAft>
              <a:buNone/>
              <a:tabLst>
                <a:tab pos="230188" algn="l"/>
              </a:tabLst>
            </a:pPr>
            <a:r>
              <a:rPr lang="en-US" sz="2800" dirty="0" smtClean="0">
                <a:solidFill>
                  <a:schemeClr val="tx1"/>
                </a:solidFill>
                <a:latin typeface="Arial"/>
                <a:ea typeface="MS PGothic" charset="0"/>
                <a:cs typeface="Arial"/>
              </a:rPr>
              <a:t>The McKinney-Vento Act defines an “unaccompanied youth” as a youth that is not in the physical custody of a parent or guardian.</a:t>
            </a:r>
            <a:br>
              <a:rPr lang="en-US" sz="2800" dirty="0" smtClean="0">
                <a:solidFill>
                  <a:schemeClr val="tx1"/>
                </a:solidFill>
                <a:latin typeface="Arial"/>
                <a:ea typeface="MS PGothic" charset="0"/>
                <a:cs typeface="Arial"/>
              </a:rPr>
            </a:br>
            <a:r>
              <a:rPr lang="en-US" sz="2800" dirty="0" smtClean="0">
                <a:solidFill>
                  <a:schemeClr val="tx1"/>
                </a:solidFill>
                <a:latin typeface="Arial"/>
                <a:ea typeface="MS PGothic" charset="0"/>
                <a:cs typeface="Arial"/>
              </a:rPr>
              <a:t/>
            </a:r>
            <a:br>
              <a:rPr lang="en-US" sz="2800" dirty="0" smtClean="0">
                <a:solidFill>
                  <a:schemeClr val="tx1"/>
                </a:solidFill>
                <a:latin typeface="Arial"/>
                <a:ea typeface="MS PGothic" charset="0"/>
                <a:cs typeface="Arial"/>
              </a:rPr>
            </a:br>
            <a:r>
              <a:rPr lang="en-US" sz="1400" dirty="0" smtClean="0">
                <a:solidFill>
                  <a:schemeClr val="tx1"/>
                </a:solidFill>
                <a:latin typeface="Arial"/>
                <a:ea typeface="MS PGothic" charset="0"/>
                <a:cs typeface="Arial"/>
              </a:rPr>
              <a:t/>
            </a:r>
            <a:br>
              <a:rPr lang="en-US" sz="1400" dirty="0" smtClean="0">
                <a:solidFill>
                  <a:schemeClr val="tx1"/>
                </a:solidFill>
                <a:latin typeface="Arial"/>
                <a:ea typeface="MS PGothic" charset="0"/>
                <a:cs typeface="Arial"/>
              </a:rPr>
            </a:br>
            <a:r>
              <a:rPr lang="en-US" altLang="ja-JP" sz="2800" dirty="0" smtClean="0">
                <a:solidFill>
                  <a:schemeClr val="tx1"/>
                </a:solidFill>
                <a:latin typeface="Arial"/>
                <a:ea typeface="MS PGothic" charset="0"/>
                <a:cs typeface="Arial"/>
              </a:rPr>
              <a:t>“Guardian” is a legal designation representing the person who has legal custody of a student; this designation can only be granted to someone other than a birth parent by a judge in a court of law.</a:t>
            </a:r>
            <a:br>
              <a:rPr lang="en-US" altLang="ja-JP" sz="2800" dirty="0" smtClean="0">
                <a:solidFill>
                  <a:schemeClr val="tx1"/>
                </a:solidFill>
                <a:latin typeface="Arial"/>
                <a:ea typeface="MS PGothic" charset="0"/>
                <a:cs typeface="Arial"/>
              </a:rPr>
            </a:br>
            <a:r>
              <a:rPr lang="en-US" altLang="ja-JP" sz="1400" dirty="0" smtClean="0">
                <a:solidFill>
                  <a:schemeClr val="tx1"/>
                </a:solidFill>
                <a:latin typeface="Arial"/>
                <a:ea typeface="MS PGothic" charset="0"/>
                <a:cs typeface="Arial"/>
              </a:rPr>
              <a:t/>
            </a:r>
            <a:br>
              <a:rPr lang="en-US" altLang="ja-JP" sz="1400" dirty="0" smtClean="0">
                <a:solidFill>
                  <a:schemeClr val="tx1"/>
                </a:solidFill>
                <a:latin typeface="Arial"/>
                <a:ea typeface="MS PGothic" charset="0"/>
                <a:cs typeface="Arial"/>
              </a:rPr>
            </a:br>
            <a:endParaRPr lang="en-US" sz="2800" kern="1200" dirty="0">
              <a:solidFill>
                <a:prstClr val="black"/>
              </a:solidFill>
              <a:latin typeface="Arial" panose="020B0604020202020204" pitchFamily="34" charset="0"/>
              <a:ea typeface="+mn-ea"/>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101725"/>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76200" y="48895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4876800" y="303939"/>
            <a:ext cx="4267200" cy="584775"/>
          </a:xfrm>
          <a:prstGeom prst="rect">
            <a:avLst/>
          </a:prstGeom>
          <a:noFill/>
        </p:spPr>
        <p:txBody>
          <a:bodyPr wrap="square" rtlCol="0">
            <a:spAutoFit/>
          </a:bodyPr>
          <a:lstStyle/>
          <a:p>
            <a:r>
              <a:rPr lang="en-US" sz="3200" dirty="0" smtClean="0">
                <a:latin typeface="Arial"/>
                <a:ea typeface="MS PGothic" charset="0"/>
                <a:cs typeface="Arial"/>
              </a:rPr>
              <a:t>Unaccompanied Youth</a:t>
            </a:r>
            <a:endParaRPr lang="en-US" sz="3200" dirty="0">
              <a:latin typeface="Arial"/>
              <a:ea typeface="MS PGothic" charset="0"/>
              <a:cs typeface="Arial"/>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10</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6985"/>
            <a:ext cx="1094740" cy="1094740"/>
          </a:xfrm>
          <a:prstGeom prst="rect">
            <a:avLst/>
          </a:prstGeom>
        </p:spPr>
      </p:pic>
    </p:spTree>
    <p:extLst>
      <p:ext uri="{BB962C8B-B14F-4D97-AF65-F5344CB8AC3E}">
        <p14:creationId xmlns:p14="http://schemas.microsoft.com/office/powerpoint/2010/main" val="4090571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8600" y="1387475"/>
            <a:ext cx="8762999" cy="4343400"/>
          </a:xfrm>
        </p:spPr>
        <p:txBody>
          <a:bodyPr/>
          <a:lstStyle/>
          <a:p>
            <a:pPr lvl="1" algn="l">
              <a:lnSpc>
                <a:spcPct val="90000"/>
              </a:lnSpc>
              <a:spcAft>
                <a:spcPts val="2100"/>
              </a:spcAft>
              <a:buClr>
                <a:schemeClr val="accent1"/>
              </a:buClr>
              <a:buSzPct val="90000"/>
            </a:pP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altLang="ja-JP" sz="2800" dirty="0" smtClean="0">
                <a:solidFill>
                  <a:schemeClr val="tx1"/>
                </a:solidFill>
                <a:latin typeface="Arial"/>
                <a:ea typeface="MS PGothic" charset="0"/>
                <a:cs typeface="Arial"/>
              </a:rPr>
              <a:t>These </a:t>
            </a:r>
            <a:r>
              <a:rPr lang="en-US" altLang="ja-JP" sz="2800" dirty="0">
                <a:solidFill>
                  <a:schemeClr val="tx1"/>
                </a:solidFill>
                <a:latin typeface="Arial"/>
                <a:ea typeface="MS PGothic" charset="0"/>
                <a:cs typeface="Arial"/>
              </a:rPr>
              <a:t>documents do NOT convey legal guardianship:</a:t>
            </a:r>
            <a:br>
              <a:rPr lang="en-US" altLang="ja-JP" sz="2800" dirty="0">
                <a:solidFill>
                  <a:schemeClr val="tx1"/>
                </a:solidFill>
                <a:latin typeface="Arial"/>
                <a:ea typeface="MS PGothic" charset="0"/>
                <a:cs typeface="Arial"/>
              </a:rPr>
            </a:br>
            <a:r>
              <a:rPr lang="en-US" altLang="ja-JP" sz="2800" dirty="0">
                <a:solidFill>
                  <a:schemeClr val="tx1"/>
                </a:solidFill>
                <a:latin typeface="Arial"/>
                <a:ea typeface="MS PGothic" charset="0"/>
                <a:cs typeface="Arial"/>
              </a:rPr>
              <a:t> </a:t>
            </a:r>
            <a:r>
              <a:rPr lang="en-US" altLang="ja-JP" sz="2800" dirty="0" smtClean="0">
                <a:solidFill>
                  <a:schemeClr val="tx1"/>
                </a:solidFill>
                <a:latin typeface="Arial"/>
                <a:ea typeface="MS PGothic" charset="0"/>
                <a:cs typeface="Arial"/>
              </a:rPr>
              <a:t/>
            </a:r>
            <a:br>
              <a:rPr lang="en-US" altLang="ja-JP" sz="2800" dirty="0" smtClean="0">
                <a:solidFill>
                  <a:schemeClr val="tx1"/>
                </a:solidFill>
                <a:latin typeface="Arial"/>
                <a:ea typeface="MS PGothic" charset="0"/>
                <a:cs typeface="Arial"/>
              </a:rPr>
            </a:br>
            <a:r>
              <a:rPr lang="en-US" altLang="ja-JP" sz="2800" dirty="0">
                <a:solidFill>
                  <a:schemeClr val="tx1"/>
                </a:solidFill>
                <a:latin typeface="Arial"/>
                <a:ea typeface="MS PGothic" charset="0"/>
                <a:cs typeface="Arial"/>
              </a:rPr>
              <a:t> </a:t>
            </a:r>
            <a:r>
              <a:rPr lang="en-US" altLang="ja-JP" sz="2800" dirty="0" smtClean="0">
                <a:solidFill>
                  <a:schemeClr val="tx1"/>
                </a:solidFill>
                <a:latin typeface="Arial"/>
                <a:ea typeface="MS PGothic" charset="0"/>
                <a:cs typeface="Arial"/>
              </a:rPr>
              <a:t> </a:t>
            </a:r>
            <a:r>
              <a:rPr lang="en-US" altLang="ja-JP" sz="2800" dirty="0">
                <a:solidFill>
                  <a:schemeClr val="tx1"/>
                </a:solidFill>
                <a:latin typeface="Arial"/>
                <a:ea typeface="MS PGothic" charset="0"/>
                <a:cs typeface="Arial"/>
              </a:rPr>
              <a:t>-  Power of Attorney</a:t>
            </a:r>
            <a:br>
              <a:rPr lang="en-US" altLang="ja-JP" sz="2800" dirty="0">
                <a:solidFill>
                  <a:schemeClr val="tx1"/>
                </a:solidFill>
                <a:latin typeface="Arial"/>
                <a:ea typeface="MS PGothic" charset="0"/>
                <a:cs typeface="Arial"/>
              </a:rPr>
            </a:br>
            <a:r>
              <a:rPr lang="en-US" altLang="ja-JP" sz="2800" dirty="0">
                <a:solidFill>
                  <a:schemeClr val="tx1"/>
                </a:solidFill>
                <a:latin typeface="Arial"/>
                <a:ea typeface="MS PGothic" charset="0"/>
                <a:cs typeface="Arial"/>
              </a:rPr>
              <a:t>  -  Educational Affidavit</a:t>
            </a:r>
            <a:br>
              <a:rPr lang="en-US" altLang="ja-JP" sz="2800" dirty="0">
                <a:solidFill>
                  <a:schemeClr val="tx1"/>
                </a:solidFill>
                <a:latin typeface="Arial"/>
                <a:ea typeface="MS PGothic" charset="0"/>
                <a:cs typeface="Arial"/>
              </a:rPr>
            </a:br>
            <a:r>
              <a:rPr lang="en-US" altLang="ja-JP" sz="2800" dirty="0">
                <a:solidFill>
                  <a:schemeClr val="tx1"/>
                </a:solidFill>
                <a:latin typeface="Arial"/>
                <a:ea typeface="MS PGothic" charset="0"/>
                <a:cs typeface="Arial"/>
              </a:rPr>
              <a:t>  -  Notarized </a:t>
            </a:r>
            <a:r>
              <a:rPr lang="en-US" altLang="ja-JP" sz="2800" dirty="0" smtClean="0">
                <a:solidFill>
                  <a:schemeClr val="tx1"/>
                </a:solidFill>
                <a:latin typeface="Arial"/>
                <a:ea typeface="MS PGothic" charset="0"/>
                <a:cs typeface="Arial"/>
              </a:rPr>
              <a:t>letter </a:t>
            </a:r>
            <a:r>
              <a:rPr lang="en-US" altLang="ja-JP" sz="2800" dirty="0">
                <a:solidFill>
                  <a:schemeClr val="tx1"/>
                </a:solidFill>
                <a:latin typeface="Arial"/>
                <a:ea typeface="MS PGothic" charset="0"/>
                <a:cs typeface="Arial"/>
              </a:rPr>
              <a:t>pertaining to student’s </a:t>
            </a:r>
            <a:r>
              <a:rPr lang="en-US" altLang="ja-JP" sz="2800" dirty="0" smtClean="0">
                <a:solidFill>
                  <a:schemeClr val="tx1"/>
                </a:solidFill>
                <a:latin typeface="Arial"/>
                <a:ea typeface="MS PGothic" charset="0"/>
                <a:cs typeface="Arial"/>
              </a:rPr>
              <a:t>care</a:t>
            </a:r>
            <a:br>
              <a:rPr lang="en-US" altLang="ja-JP" sz="2800" dirty="0" smtClean="0">
                <a:solidFill>
                  <a:schemeClr val="tx1"/>
                </a:solidFill>
                <a:latin typeface="Arial"/>
                <a:ea typeface="MS PGothic" charset="0"/>
                <a:cs typeface="Arial"/>
              </a:rPr>
            </a:br>
            <a:r>
              <a:rPr lang="en-US" altLang="ja-JP" sz="2800" dirty="0" smtClean="0">
                <a:solidFill>
                  <a:schemeClr val="tx1"/>
                </a:solidFill>
                <a:latin typeface="Arial"/>
                <a:ea typeface="MS PGothic" charset="0"/>
                <a:cs typeface="Arial"/>
              </a:rPr>
              <a:t>  -  Family Protective Services Safety Plan</a:t>
            </a:r>
            <a:r>
              <a:rPr lang="en-US" altLang="ja-JP" sz="2800" dirty="0">
                <a:solidFill>
                  <a:schemeClr val="tx1"/>
                </a:solidFill>
                <a:latin typeface="Arial"/>
                <a:ea typeface="MS PGothic" charset="0"/>
                <a:cs typeface="Arial"/>
              </a:rPr>
              <a:t/>
            </a:r>
            <a:br>
              <a:rPr lang="en-US" altLang="ja-JP" sz="2800" dirty="0">
                <a:solidFill>
                  <a:schemeClr val="tx1"/>
                </a:solidFill>
                <a:latin typeface="Arial"/>
                <a:ea typeface="MS PGothic" charset="0"/>
                <a:cs typeface="Arial"/>
              </a:rPr>
            </a:br>
            <a:r>
              <a:rPr lang="en-US" sz="2800" dirty="0">
                <a:solidFill>
                  <a:srgbClr val="000000"/>
                </a:solidFill>
                <a:latin typeface="Arial"/>
                <a:ea typeface="MS PGothic" charset="0"/>
                <a:cs typeface="Arial"/>
              </a:rPr>
              <a:t> </a:t>
            </a: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t>
            </a:r>
            <a:endParaRPr lang="en-US" sz="2800" kern="1200" dirty="0">
              <a:solidFill>
                <a:prstClr val="black"/>
              </a:solidFill>
              <a:latin typeface="Arial" panose="020B0604020202020204" pitchFamily="34" charset="0"/>
              <a:ea typeface="+mn-ea"/>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38099" y="1094740"/>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2895600" y="385582"/>
            <a:ext cx="6362700" cy="584775"/>
          </a:xfrm>
          <a:prstGeom prst="rect">
            <a:avLst/>
          </a:prstGeom>
          <a:noFill/>
        </p:spPr>
        <p:txBody>
          <a:bodyPr wrap="square" rtlCol="0">
            <a:spAutoFit/>
          </a:bodyPr>
          <a:lstStyle/>
          <a:p>
            <a:r>
              <a:rPr lang="en-US" sz="3200" dirty="0" smtClean="0">
                <a:latin typeface="Arial"/>
                <a:ea typeface="MS PGothic" charset="0"/>
                <a:cs typeface="Arial"/>
              </a:rPr>
              <a:t>Unaccompanied Homeless Youth</a:t>
            </a:r>
            <a:endParaRPr lang="en-US" sz="3200" dirty="0">
              <a:latin typeface="Arial"/>
              <a:ea typeface="MS PGothic" charset="0"/>
              <a:cs typeface="Arial"/>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11</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0"/>
            <a:ext cx="1094740" cy="1094740"/>
          </a:xfrm>
          <a:prstGeom prst="rect">
            <a:avLst/>
          </a:prstGeom>
        </p:spPr>
      </p:pic>
    </p:spTree>
    <p:extLst>
      <p:ext uri="{BB962C8B-B14F-4D97-AF65-F5344CB8AC3E}">
        <p14:creationId xmlns:p14="http://schemas.microsoft.com/office/powerpoint/2010/main" val="3882137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199" y="1387474"/>
            <a:ext cx="8001001" cy="5165725"/>
          </a:xfrm>
        </p:spPr>
        <p:txBody>
          <a:bodyPr/>
          <a:lstStyle/>
          <a:p>
            <a:pPr lvl="1" algn="l">
              <a:lnSpc>
                <a:spcPct val="90000"/>
              </a:lnSpc>
              <a:spcAft>
                <a:spcPts val="2100"/>
              </a:spcAft>
              <a:buClr>
                <a:schemeClr val="accent1"/>
              </a:buClr>
              <a:buSzPct val="90000"/>
            </a:pPr>
            <a:r>
              <a:rPr lang="en-US" altLang="ja-JP" sz="2800" dirty="0" smtClean="0">
                <a:solidFill>
                  <a:schemeClr val="tx1"/>
                </a:solidFill>
                <a:latin typeface="Arial"/>
                <a:ea typeface="MS PGothic" charset="0"/>
                <a:cs typeface="Arial"/>
              </a:rPr>
              <a:t>Students </a:t>
            </a:r>
            <a:r>
              <a:rPr lang="en-US" altLang="ja-JP" sz="2800" dirty="0">
                <a:solidFill>
                  <a:schemeClr val="tx1"/>
                </a:solidFill>
                <a:latin typeface="Arial"/>
                <a:ea typeface="MS PGothic" charset="0"/>
                <a:cs typeface="Arial"/>
              </a:rPr>
              <a:t>of all ages may be unaccompanied</a:t>
            </a:r>
            <a:r>
              <a:rPr lang="en-US" altLang="ja-JP" sz="2800" dirty="0" smtClean="0">
                <a:solidFill>
                  <a:schemeClr val="tx1"/>
                </a:solidFill>
                <a:latin typeface="Arial"/>
                <a:ea typeface="MS PGothic" charset="0"/>
                <a:cs typeface="Arial"/>
              </a:rPr>
              <a:t>.</a:t>
            </a:r>
            <a:br>
              <a:rPr lang="en-US" altLang="ja-JP" sz="2800" dirty="0" smtClean="0">
                <a:solidFill>
                  <a:schemeClr val="tx1"/>
                </a:solidFill>
                <a:latin typeface="Arial"/>
                <a:ea typeface="MS PGothic" charset="0"/>
                <a:cs typeface="Arial"/>
              </a:rPr>
            </a:br>
            <a:r>
              <a:rPr lang="en-US" altLang="ja-JP" sz="2800" dirty="0">
                <a:solidFill>
                  <a:schemeClr val="tx1"/>
                </a:solidFill>
                <a:latin typeface="Arial"/>
                <a:ea typeface="MS PGothic" charset="0"/>
                <a:cs typeface="Arial"/>
              </a:rPr>
              <a:t/>
            </a:r>
            <a:br>
              <a:rPr lang="en-US" altLang="ja-JP" sz="2800" dirty="0">
                <a:solidFill>
                  <a:schemeClr val="tx1"/>
                </a:solidFill>
                <a:latin typeface="Arial"/>
                <a:ea typeface="MS PGothic" charset="0"/>
                <a:cs typeface="Arial"/>
              </a:rPr>
            </a:br>
            <a:r>
              <a:rPr lang="en-US" altLang="ja-JP" sz="2800" dirty="0">
                <a:solidFill>
                  <a:schemeClr val="tx1"/>
                </a:solidFill>
                <a:latin typeface="Arial"/>
                <a:ea typeface="MS PGothic" charset="0"/>
                <a:cs typeface="Arial"/>
              </a:rPr>
              <a:t>The Texas Education Agency defines a youth to be a person who is under age 21 on September 1 of the applicable school year</a:t>
            </a:r>
            <a:r>
              <a:rPr lang="en-US" altLang="ja-JP" sz="2800" dirty="0" smtClean="0">
                <a:solidFill>
                  <a:schemeClr val="tx1"/>
                </a:solidFill>
                <a:latin typeface="Arial"/>
                <a:ea typeface="MS PGothic" charset="0"/>
                <a:cs typeface="Arial"/>
              </a:rPr>
              <a:t>.</a:t>
            </a:r>
            <a:br>
              <a:rPr lang="en-US" altLang="ja-JP" sz="2800" dirty="0" smtClean="0">
                <a:solidFill>
                  <a:schemeClr val="tx1"/>
                </a:solidFill>
                <a:latin typeface="Arial"/>
                <a:ea typeface="MS PGothic" charset="0"/>
                <a:cs typeface="Arial"/>
              </a:rPr>
            </a:br>
            <a:r>
              <a:rPr lang="en-US" altLang="ja-JP" sz="2800" dirty="0">
                <a:solidFill>
                  <a:schemeClr val="tx1"/>
                </a:solidFill>
                <a:latin typeface="Arial"/>
                <a:ea typeface="MS PGothic" charset="0"/>
                <a:cs typeface="Arial"/>
              </a:rPr>
              <a:t/>
            </a:r>
            <a:br>
              <a:rPr lang="en-US" altLang="ja-JP" sz="2800" dirty="0">
                <a:solidFill>
                  <a:schemeClr val="tx1"/>
                </a:solidFill>
                <a:latin typeface="Arial"/>
                <a:ea typeface="MS PGothic" charset="0"/>
                <a:cs typeface="Arial"/>
              </a:rPr>
            </a:br>
            <a:r>
              <a:rPr lang="en-US" altLang="ja-JP" sz="2800" dirty="0">
                <a:solidFill>
                  <a:schemeClr val="tx1"/>
                </a:solidFill>
                <a:latin typeface="Arial"/>
                <a:ea typeface="MS PGothic" charset="0"/>
                <a:cs typeface="Arial"/>
              </a:rPr>
              <a:t>For students eligible for special education services, under age 22 on September 1 of the applicable school year, not a high school graduate.</a:t>
            </a:r>
            <a:br>
              <a:rPr lang="en-US" altLang="ja-JP" sz="2800" dirty="0">
                <a:solidFill>
                  <a:schemeClr val="tx1"/>
                </a:solidFill>
                <a:latin typeface="Arial"/>
                <a:ea typeface="MS PGothic" charset="0"/>
                <a:cs typeface="Arial"/>
              </a:rPr>
            </a:br>
            <a:r>
              <a:rPr lang="en-US" sz="2800" dirty="0" smtClean="0">
                <a:solidFill>
                  <a:srgbClr val="000000"/>
                </a:solidFill>
                <a:latin typeface="Arial"/>
                <a:ea typeface="MS PGothic" charset="0"/>
                <a:cs typeface="Arial"/>
              </a:rPr>
              <a:t> </a:t>
            </a:r>
            <a:br>
              <a:rPr lang="en-US" sz="2800" dirty="0" smtClean="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t>
            </a:r>
            <a:endParaRPr lang="en-US" sz="2800" kern="1200" dirty="0">
              <a:solidFill>
                <a:prstClr val="black"/>
              </a:solidFill>
              <a:latin typeface="Arial" panose="020B0604020202020204" pitchFamily="34" charset="0"/>
              <a:ea typeface="+mn-ea"/>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2895600" y="385582"/>
            <a:ext cx="6362700" cy="584775"/>
          </a:xfrm>
          <a:prstGeom prst="rect">
            <a:avLst/>
          </a:prstGeom>
          <a:noFill/>
        </p:spPr>
        <p:txBody>
          <a:bodyPr wrap="square" rtlCol="0">
            <a:spAutoFit/>
          </a:bodyPr>
          <a:lstStyle/>
          <a:p>
            <a:r>
              <a:rPr lang="en-US" sz="3200" dirty="0" smtClean="0">
                <a:latin typeface="Arial"/>
                <a:ea typeface="MS PGothic" charset="0"/>
                <a:cs typeface="Arial"/>
              </a:rPr>
              <a:t>Unaccompanied Youth Age Limits</a:t>
            </a:r>
            <a:endParaRPr lang="en-US" sz="3200" dirty="0">
              <a:latin typeface="Arial"/>
              <a:ea typeface="MS PGothic" charset="0"/>
              <a:cs typeface="Arial"/>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12</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0"/>
            <a:ext cx="1094740" cy="1094740"/>
          </a:xfrm>
          <a:prstGeom prst="rect">
            <a:avLst/>
          </a:prstGeom>
        </p:spPr>
      </p:pic>
    </p:spTree>
    <p:extLst>
      <p:ext uri="{BB962C8B-B14F-4D97-AF65-F5344CB8AC3E}">
        <p14:creationId xmlns:p14="http://schemas.microsoft.com/office/powerpoint/2010/main" val="3944898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2133600"/>
            <a:ext cx="8267700" cy="4343400"/>
          </a:xfrm>
        </p:spPr>
        <p:txBody>
          <a:bodyPr/>
          <a:lstStyle/>
          <a:p>
            <a:pPr lvl="1" algn="l">
              <a:lnSpc>
                <a:spcPct val="90000"/>
              </a:lnSpc>
              <a:spcAft>
                <a:spcPts val="2100"/>
              </a:spcAft>
              <a:buClr>
                <a:schemeClr val="accent1"/>
              </a:buClr>
              <a:buSzPct val="90000"/>
            </a:pP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Immigrant </a:t>
            </a:r>
            <a:r>
              <a:rPr lang="en-US" sz="2800" dirty="0">
                <a:solidFill>
                  <a:srgbClr val="000000"/>
                </a:solidFill>
                <a:latin typeface="Arial"/>
                <a:ea typeface="MS PGothic" charset="0"/>
                <a:cs typeface="Arial"/>
              </a:rPr>
              <a:t>students may be considered </a:t>
            </a: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t>
            </a:r>
            <a:r>
              <a:rPr lang="en-US" sz="2800" dirty="0" smtClean="0">
                <a:solidFill>
                  <a:srgbClr val="000000"/>
                </a:solidFill>
                <a:latin typeface="Arial"/>
                <a:ea typeface="MS PGothic" charset="0"/>
                <a:cs typeface="Arial"/>
              </a:rPr>
              <a:t>  homeless </a:t>
            </a:r>
            <a:r>
              <a:rPr lang="en-US" sz="2800" dirty="0">
                <a:solidFill>
                  <a:srgbClr val="000000"/>
                </a:solidFill>
                <a:latin typeface="Arial"/>
                <a:ea typeface="MS PGothic" charset="0"/>
                <a:cs typeface="Arial"/>
              </a:rPr>
              <a:t>if they meet the definition of homeless</a:t>
            </a:r>
            <a:r>
              <a:rPr lang="en-US" sz="2800" dirty="0" smtClean="0">
                <a:solidFill>
                  <a:srgbClr val="000000"/>
                </a:solidFill>
                <a:latin typeface="Arial"/>
                <a:ea typeface="MS PGothic" charset="0"/>
                <a:cs typeface="Arial"/>
              </a:rPr>
              <a:t>.</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Under </a:t>
            </a:r>
            <a:r>
              <a:rPr lang="en-US" sz="2800" dirty="0">
                <a:solidFill>
                  <a:srgbClr val="000000"/>
                </a:solidFill>
                <a:latin typeface="Arial"/>
                <a:ea typeface="MS PGothic" charset="0"/>
                <a:cs typeface="Arial"/>
              </a:rPr>
              <a:t>the United States Supreme Court </a:t>
            </a:r>
            <a:r>
              <a:rPr lang="en-US" sz="2800" dirty="0" smtClean="0">
                <a:solidFill>
                  <a:srgbClr val="000000"/>
                </a:solidFill>
                <a:latin typeface="Arial"/>
                <a:ea typeface="MS PGothic" charset="0"/>
                <a:cs typeface="Arial"/>
              </a:rPr>
              <a:t>  </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t>
            </a:r>
            <a:r>
              <a:rPr lang="en-US" sz="2800" dirty="0" smtClean="0">
                <a:solidFill>
                  <a:srgbClr val="000000"/>
                </a:solidFill>
                <a:latin typeface="Arial"/>
                <a:ea typeface="MS PGothic" charset="0"/>
                <a:cs typeface="Arial"/>
              </a:rPr>
              <a:t>  decision </a:t>
            </a:r>
            <a:r>
              <a:rPr lang="en-US" sz="2800" dirty="0">
                <a:solidFill>
                  <a:srgbClr val="000000"/>
                </a:solidFill>
                <a:latin typeface="Arial"/>
                <a:ea typeface="MS PGothic" charset="0"/>
                <a:cs typeface="Arial"/>
              </a:rPr>
              <a:t>in </a:t>
            </a:r>
            <a:r>
              <a:rPr lang="en-US" sz="2800" dirty="0" smtClean="0">
                <a:solidFill>
                  <a:srgbClr val="000000"/>
                </a:solidFill>
                <a:latin typeface="Arial"/>
                <a:ea typeface="MS PGothic" charset="0"/>
                <a:cs typeface="Arial"/>
              </a:rPr>
              <a:t>Plyer </a:t>
            </a:r>
            <a:r>
              <a:rPr lang="en-US" sz="2800" dirty="0">
                <a:solidFill>
                  <a:srgbClr val="000000"/>
                </a:solidFill>
                <a:latin typeface="Arial"/>
                <a:ea typeface="MS PGothic" charset="0"/>
                <a:cs typeface="Arial"/>
              </a:rPr>
              <a:t>v. Doe, 102 S.Ct. 2382 </a:t>
            </a: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t>
            </a:r>
            <a:r>
              <a:rPr lang="en-US" sz="2800" dirty="0" smtClean="0">
                <a:solidFill>
                  <a:srgbClr val="000000"/>
                </a:solidFill>
                <a:latin typeface="Arial"/>
                <a:ea typeface="MS PGothic" charset="0"/>
                <a:cs typeface="Arial"/>
              </a:rPr>
              <a:t>  (</a:t>
            </a:r>
            <a:r>
              <a:rPr lang="en-US" sz="2800" dirty="0">
                <a:solidFill>
                  <a:srgbClr val="000000"/>
                </a:solidFill>
                <a:latin typeface="Arial"/>
                <a:ea typeface="MS PGothic" charset="0"/>
                <a:cs typeface="Arial"/>
              </a:rPr>
              <a:t>1982), a student’s immigration status is not </a:t>
            </a: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t>
            </a:r>
            <a:r>
              <a:rPr lang="en-US" sz="2800" dirty="0" smtClean="0">
                <a:solidFill>
                  <a:srgbClr val="000000"/>
                </a:solidFill>
                <a:latin typeface="Arial"/>
                <a:ea typeface="MS PGothic" charset="0"/>
                <a:cs typeface="Arial"/>
              </a:rPr>
              <a:t>  a </a:t>
            </a:r>
            <a:r>
              <a:rPr lang="en-US" sz="2800" dirty="0">
                <a:solidFill>
                  <a:srgbClr val="000000"/>
                </a:solidFill>
                <a:latin typeface="Arial"/>
                <a:ea typeface="MS PGothic" charset="0"/>
                <a:cs typeface="Arial"/>
              </a:rPr>
              <a:t>permissible basis for denying admission to </a:t>
            </a: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t>
            </a:r>
            <a:r>
              <a:rPr lang="en-US" sz="2800" dirty="0" smtClean="0">
                <a:solidFill>
                  <a:srgbClr val="000000"/>
                </a:solidFill>
                <a:latin typeface="Arial"/>
                <a:ea typeface="MS PGothic" charset="0"/>
                <a:cs typeface="Arial"/>
              </a:rPr>
              <a:t>  a </a:t>
            </a:r>
            <a:r>
              <a:rPr lang="en-US" sz="2800" dirty="0">
                <a:solidFill>
                  <a:srgbClr val="000000"/>
                </a:solidFill>
                <a:latin typeface="Arial"/>
                <a:ea typeface="MS PGothic" charset="0"/>
                <a:cs typeface="Arial"/>
              </a:rPr>
              <a:t>public school. </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t>
            </a:r>
            <a:endParaRPr lang="en-US" sz="2800" kern="1200" dirty="0">
              <a:solidFill>
                <a:prstClr val="black"/>
              </a:solidFill>
              <a:latin typeface="Arial" panose="020B0604020202020204" pitchFamily="34" charset="0"/>
              <a:ea typeface="+mn-ea"/>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4495800" y="303939"/>
            <a:ext cx="4648200" cy="584775"/>
          </a:xfrm>
          <a:prstGeom prst="rect">
            <a:avLst/>
          </a:prstGeom>
          <a:noFill/>
        </p:spPr>
        <p:txBody>
          <a:bodyPr wrap="square" rtlCol="0">
            <a:spAutoFit/>
          </a:bodyPr>
          <a:lstStyle/>
          <a:p>
            <a:r>
              <a:rPr lang="en-US" sz="3200" dirty="0" smtClean="0">
                <a:latin typeface="Arial"/>
                <a:ea typeface="MS PGothic" charset="0"/>
                <a:cs typeface="Arial"/>
              </a:rPr>
              <a:t>Other Student Situations</a:t>
            </a:r>
            <a:endParaRPr lang="en-US" sz="3200" dirty="0">
              <a:latin typeface="Arial"/>
              <a:ea typeface="MS PGothic" charset="0"/>
              <a:cs typeface="Arial"/>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13</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0"/>
            <a:ext cx="1094740" cy="1094740"/>
          </a:xfrm>
          <a:prstGeom prst="rect">
            <a:avLst/>
          </a:prstGeom>
        </p:spPr>
      </p:pic>
    </p:spTree>
    <p:extLst>
      <p:ext uri="{BB962C8B-B14F-4D97-AF65-F5344CB8AC3E}">
        <p14:creationId xmlns:p14="http://schemas.microsoft.com/office/powerpoint/2010/main" val="1176376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09600" y="1143000"/>
            <a:ext cx="8077200" cy="5257800"/>
          </a:xfrm>
        </p:spPr>
        <p:txBody>
          <a:bodyPr>
            <a:normAutofit/>
          </a:bodyPr>
          <a:lstStyle/>
          <a:p>
            <a:pPr algn="l"/>
            <a:r>
              <a:rPr lang="en-US" sz="2800" dirty="0" smtClean="0">
                <a:solidFill>
                  <a:schemeClr val="tx1"/>
                </a:solidFill>
                <a:latin typeface="+mn-lt"/>
              </a:rPr>
              <a:t>People outside of the United States must apply for refugee status. </a:t>
            </a:r>
            <a:br>
              <a:rPr lang="en-US" sz="2800" dirty="0" smtClean="0">
                <a:solidFill>
                  <a:schemeClr val="tx1"/>
                </a:solidFill>
                <a:latin typeface="+mn-lt"/>
              </a:rPr>
            </a:br>
            <a:r>
              <a:rPr lang="en-US" sz="2800" dirty="0" smtClean="0">
                <a:solidFill>
                  <a:schemeClr val="tx1"/>
                </a:solidFill>
                <a:latin typeface="+mn-lt"/>
              </a:rPr>
              <a:t/>
            </a:r>
            <a:br>
              <a:rPr lang="en-US" sz="2800" dirty="0" smtClean="0">
                <a:solidFill>
                  <a:schemeClr val="tx1"/>
                </a:solidFill>
                <a:latin typeface="+mn-lt"/>
              </a:rPr>
            </a:br>
            <a:r>
              <a:rPr lang="en-US" sz="2800" dirty="0" smtClean="0">
                <a:solidFill>
                  <a:schemeClr val="tx1"/>
                </a:solidFill>
                <a:latin typeface="+mn-lt"/>
              </a:rPr>
              <a:t>Refugees-individuals admitted into the U.S. under Section 207 of the Immigration and Nationality Act and are </a:t>
            </a:r>
            <a:r>
              <a:rPr lang="en-US" sz="2800" dirty="0" smtClean="0">
                <a:solidFill>
                  <a:srgbClr val="C00000"/>
                </a:solidFill>
                <a:latin typeface="+mn-lt"/>
              </a:rPr>
              <a:t>determined to be refugees before arriving in the U.S. </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86031"/>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524000" y="381000"/>
            <a:ext cx="7467600" cy="584775"/>
          </a:xfrm>
          <a:prstGeom prst="rect">
            <a:avLst/>
          </a:prstGeom>
          <a:noFill/>
        </p:spPr>
        <p:txBody>
          <a:bodyPr wrap="square" rtlCol="0">
            <a:spAutoFit/>
          </a:bodyPr>
          <a:lstStyle/>
          <a:p>
            <a:pPr algn="r"/>
            <a:r>
              <a:rPr lang="en-US" sz="3200" dirty="0" smtClean="0">
                <a:solidFill>
                  <a:prstClr val="black"/>
                </a:solidFill>
                <a:latin typeface="+mn-lt"/>
              </a:rPr>
              <a:t>Refugee</a:t>
            </a:r>
            <a:endParaRPr lang="en-US" sz="3200" cap="small" dirty="0">
              <a:solidFill>
                <a:prstClr val="black"/>
              </a:solidFill>
              <a:latin typeface="+mn-lt"/>
              <a:cs typeface="Vrinda"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14</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8709"/>
            <a:ext cx="1094740" cy="1094740"/>
          </a:xfrm>
          <a:prstGeom prst="rect">
            <a:avLst/>
          </a:prstGeom>
        </p:spPr>
      </p:pic>
    </p:spTree>
    <p:extLst>
      <p:ext uri="{BB962C8B-B14F-4D97-AF65-F5344CB8AC3E}">
        <p14:creationId xmlns:p14="http://schemas.microsoft.com/office/powerpoint/2010/main" val="752917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3400" y="1143000"/>
            <a:ext cx="8077200" cy="4953000"/>
          </a:xfrm>
        </p:spPr>
        <p:txBody>
          <a:bodyPr>
            <a:noAutofit/>
          </a:bodyPr>
          <a:lstStyle/>
          <a:p>
            <a:pPr algn="l"/>
            <a:r>
              <a:rPr lang="en-US" sz="2800" dirty="0" smtClean="0">
                <a:solidFill>
                  <a:schemeClr val="tx1"/>
                </a:solidFill>
                <a:latin typeface="+mn-lt"/>
              </a:rPr>
              <a:t>People who have already made it to the United States border or the interior (perhaps by using a visa or by entering illegally) can apply for asylum status.</a:t>
            </a:r>
            <a:br>
              <a:rPr lang="en-US" sz="2800" dirty="0" smtClean="0">
                <a:solidFill>
                  <a:schemeClr val="tx1"/>
                </a:solidFill>
                <a:latin typeface="+mn-lt"/>
              </a:rPr>
            </a:br>
            <a:r>
              <a:rPr lang="en-US" sz="2800" dirty="0">
                <a:solidFill>
                  <a:schemeClr val="tx1"/>
                </a:solidFill>
                <a:latin typeface="+mn-lt"/>
              </a:rPr>
              <a:t/>
            </a:r>
            <a:br>
              <a:rPr lang="en-US" sz="2800" dirty="0">
                <a:solidFill>
                  <a:schemeClr val="tx1"/>
                </a:solidFill>
                <a:latin typeface="+mn-lt"/>
              </a:rPr>
            </a:br>
            <a:r>
              <a:rPr lang="en-US" sz="2800" dirty="0">
                <a:solidFill>
                  <a:schemeClr val="tx1"/>
                </a:solidFill>
                <a:latin typeface="+mn-lt"/>
              </a:rPr>
              <a:t>Once these individuals arrive in the United States, they can request asylum. </a:t>
            </a:r>
            <a:r>
              <a:rPr lang="en-US" sz="2800" dirty="0">
                <a:solidFill>
                  <a:srgbClr val="C00000"/>
                </a:solidFill>
                <a:latin typeface="+mn-lt"/>
              </a:rPr>
              <a:t>While their case is being decided they are known as asylum seekers.</a:t>
            </a:r>
            <a:r>
              <a:rPr lang="en-US" sz="4000" dirty="0" smtClean="0">
                <a:solidFill>
                  <a:schemeClr val="tx1"/>
                </a:solidFill>
              </a:rPr>
              <a:t/>
            </a:r>
            <a:br>
              <a:rPr lang="en-US" sz="4000" dirty="0" smtClean="0">
                <a:solidFill>
                  <a:schemeClr val="tx1"/>
                </a:solidFill>
              </a:rPr>
            </a:br>
            <a:endParaRPr lang="en-US" sz="4000" dirty="0" smtClean="0">
              <a:solidFill>
                <a:schemeClr val="tx1"/>
              </a:solidFill>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600200" y="381000"/>
            <a:ext cx="7391400" cy="584775"/>
          </a:xfrm>
          <a:prstGeom prst="rect">
            <a:avLst/>
          </a:prstGeom>
          <a:noFill/>
        </p:spPr>
        <p:txBody>
          <a:bodyPr wrap="square" rtlCol="0">
            <a:spAutoFit/>
          </a:bodyPr>
          <a:lstStyle/>
          <a:p>
            <a:pPr algn="r"/>
            <a:r>
              <a:rPr lang="en-US" sz="3200" dirty="0" smtClean="0">
                <a:solidFill>
                  <a:prstClr val="black"/>
                </a:solidFill>
                <a:latin typeface="+mn-lt"/>
              </a:rPr>
              <a:t>Asylum Seeker</a:t>
            </a:r>
            <a:endParaRPr lang="en-US" sz="3200" cap="small" dirty="0">
              <a:solidFill>
                <a:prstClr val="black"/>
              </a:solidFill>
              <a:latin typeface="+mn-lt"/>
              <a:cs typeface="Vrinda" pitchFamily="34" charset="0"/>
            </a:endParaRPr>
          </a:p>
        </p:txBody>
      </p:sp>
      <p:sp>
        <p:nvSpPr>
          <p:cNvPr id="4" name="Slide Number Placeholder 3"/>
          <p:cNvSpPr>
            <a:spLocks noGrp="1"/>
          </p:cNvSpPr>
          <p:nvPr>
            <p:ph type="sldNum" sz="quarter" idx="12"/>
          </p:nvPr>
        </p:nvSpPr>
        <p:spPr>
          <a:xfrm>
            <a:off x="6477000" y="6172200"/>
            <a:ext cx="2133600" cy="476250"/>
          </a:xfrm>
        </p:spPr>
        <p:txBody>
          <a:bodyPr/>
          <a:lstStyle/>
          <a:p>
            <a:pPr>
              <a:defRPr/>
            </a:pPr>
            <a:fld id="{F24563FB-1F5B-49A3-B02A-3917275FE3D0}" type="slidenum">
              <a:rPr lang="en-US" smtClean="0">
                <a:solidFill>
                  <a:prstClr val="black"/>
                </a:solidFill>
              </a:rPr>
              <a:pPr>
                <a:defRPr/>
              </a:pPr>
              <a:t>15</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0"/>
            <a:ext cx="1094740" cy="1094740"/>
          </a:xfrm>
          <a:prstGeom prst="rect">
            <a:avLst/>
          </a:prstGeom>
        </p:spPr>
      </p:pic>
    </p:spTree>
    <p:extLst>
      <p:ext uri="{BB962C8B-B14F-4D97-AF65-F5344CB8AC3E}">
        <p14:creationId xmlns:p14="http://schemas.microsoft.com/office/powerpoint/2010/main" val="1996719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6553200"/>
            <a:ext cx="9144000" cy="307975"/>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2292" name="Line 4"/>
          <p:cNvSpPr>
            <a:spLocks noChangeShapeType="1"/>
          </p:cNvSpPr>
          <p:nvPr/>
        </p:nvSpPr>
        <p:spPr bwMode="auto">
          <a:xfrm>
            <a:off x="0" y="1109252"/>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C63DD2AD-8240-41F3-B943-D19904413F05}" type="slidenum">
              <a:rPr lang="en-US" smtClean="0">
                <a:solidFill>
                  <a:prstClr val="black"/>
                </a:solidFill>
              </a:rPr>
              <a:pPr>
                <a:defRPr/>
              </a:pPr>
              <a:t>16</a:t>
            </a:fld>
            <a:endParaRPr lang="en-US" dirty="0">
              <a:solidFill>
                <a:prstClr val="black"/>
              </a:solidFill>
            </a:endParaRPr>
          </a:p>
        </p:txBody>
      </p:sp>
      <p:sp>
        <p:nvSpPr>
          <p:cNvPr id="7" name="Title 6"/>
          <p:cNvSpPr>
            <a:spLocks noGrp="1"/>
          </p:cNvSpPr>
          <p:nvPr>
            <p:ph type="title"/>
          </p:nvPr>
        </p:nvSpPr>
        <p:spPr>
          <a:xfrm>
            <a:off x="2895600" y="152400"/>
            <a:ext cx="6096000" cy="838201"/>
          </a:xfrm>
        </p:spPr>
        <p:txBody>
          <a:bodyPr/>
          <a:lstStyle/>
          <a:p>
            <a:pPr algn="r"/>
            <a:r>
              <a:rPr lang="en-US" sz="2800" dirty="0" smtClean="0">
                <a:solidFill>
                  <a:schemeClr val="tx1"/>
                </a:solidFill>
                <a:latin typeface="+mn-lt"/>
              </a:rPr>
              <a:t>Support Services</a:t>
            </a:r>
            <a:endParaRPr lang="en-US" sz="2800" dirty="0">
              <a:solidFill>
                <a:schemeClr val="tx1"/>
              </a:solidFill>
              <a:latin typeface="+mn-lt"/>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9658349"/>
              </p:ext>
            </p:extLst>
          </p:nvPr>
        </p:nvGraphicFramePr>
        <p:xfrm>
          <a:off x="609600" y="1676400"/>
          <a:ext cx="7476778" cy="4193655"/>
        </p:xfrm>
        <a:graphic>
          <a:graphicData uri="http://schemas.openxmlformats.org/drawingml/2006/table">
            <a:tbl>
              <a:tblPr firstRow="1" firstCol="1" bandRow="1"/>
              <a:tblGrid>
                <a:gridCol w="3410584">
                  <a:extLst>
                    <a:ext uri="{9D8B030D-6E8A-4147-A177-3AD203B41FA5}">
                      <a16:colId xmlns:a16="http://schemas.microsoft.com/office/drawing/2014/main" val="20000"/>
                    </a:ext>
                  </a:extLst>
                </a:gridCol>
                <a:gridCol w="1461426">
                  <a:extLst>
                    <a:ext uri="{9D8B030D-6E8A-4147-A177-3AD203B41FA5}">
                      <a16:colId xmlns:a16="http://schemas.microsoft.com/office/drawing/2014/main" val="20001"/>
                    </a:ext>
                  </a:extLst>
                </a:gridCol>
                <a:gridCol w="1302384">
                  <a:extLst>
                    <a:ext uri="{9D8B030D-6E8A-4147-A177-3AD203B41FA5}">
                      <a16:colId xmlns:a16="http://schemas.microsoft.com/office/drawing/2014/main" val="20003"/>
                    </a:ext>
                  </a:extLst>
                </a:gridCol>
                <a:gridCol w="1302384">
                  <a:extLst>
                    <a:ext uri="{9D8B030D-6E8A-4147-A177-3AD203B41FA5}">
                      <a16:colId xmlns:a16="http://schemas.microsoft.com/office/drawing/2014/main" val="20004"/>
                    </a:ext>
                  </a:extLst>
                </a:gridCol>
              </a:tblGrid>
              <a:tr h="604397">
                <a:tc>
                  <a:txBody>
                    <a:bodyPr/>
                    <a:lstStyle/>
                    <a:p>
                      <a:pPr marL="0" marR="0" algn="ctr">
                        <a:lnSpc>
                          <a:spcPct val="115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Students  in Transition Identified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lnSpc>
                          <a:spcPct val="115000"/>
                        </a:lnSpc>
                        <a:spcBef>
                          <a:spcPts val="0"/>
                        </a:spcBef>
                        <a:spcAft>
                          <a:spcPts val="0"/>
                        </a:spcAft>
                      </a:pP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2020-2021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algn="ctr">
                        <a:lnSpc>
                          <a:spcPct val="115000"/>
                        </a:lnSpc>
                        <a:spcBef>
                          <a:spcPts val="0"/>
                        </a:spcBef>
                        <a:spcAft>
                          <a:spcPts val="0"/>
                        </a:spcAft>
                      </a:pP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2019-2020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lang="en-US" sz="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extLst>
                  <a:ext uri="{0D108BD9-81ED-4DB2-BD59-A6C34878D82A}">
                    <a16:rowId xmlns:a16="http://schemas.microsoft.com/office/drawing/2014/main" val="10000"/>
                  </a:ext>
                </a:extLst>
              </a:tr>
              <a:tr h="493522">
                <a:tc>
                  <a:txBody>
                    <a:bodyPr/>
                    <a:lstStyle/>
                    <a:p>
                      <a:pPr marL="0" marR="0" algn="l">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3522">
                <a:tc>
                  <a:txBody>
                    <a:bodyPr/>
                    <a:lstStyle/>
                    <a:p>
                      <a:pPr marL="0" marR="0" algn="l">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Unaccompanied Homeless Youth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8126">
                <a:tc>
                  <a:txBody>
                    <a:bodyPr/>
                    <a:lstStyle/>
                    <a:p>
                      <a:pPr marL="0" marR="0" algn="l">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Unaccompanied Youth Not Homeless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3522">
                <a:tc>
                  <a:txBody>
                    <a:bodyPr/>
                    <a:lstStyle/>
                    <a:p>
                      <a:pPr marL="0" marR="0" algn="l">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Foster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3522">
                <a:tc>
                  <a:txBody>
                    <a:bodyPr/>
                    <a:lstStyle/>
                    <a:p>
                      <a:pPr marL="0" marR="0" algn="l">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Military Connected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93522">
                <a:tc>
                  <a:txBody>
                    <a:bodyPr/>
                    <a:lstStyle/>
                    <a:p>
                      <a:pPr marL="0" marR="0" algn="l">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Asylee &amp; Refugee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91440" algn="r">
                        <a:lnSpc>
                          <a:spcPct val="115000"/>
                        </a:lnSpc>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93522">
                <a:tc>
                  <a:txBody>
                    <a:bodyPr/>
                    <a:lstStyle/>
                    <a:p>
                      <a:pPr marL="0" marR="0" algn="l">
                        <a:lnSpc>
                          <a:spcPct val="115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Total Students in Transition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r">
                        <a:lnSpc>
                          <a:spcPct val="115000"/>
                        </a:lnSpc>
                        <a:spcBef>
                          <a:spcPts val="0"/>
                        </a:spcBef>
                        <a:spcAft>
                          <a:spcPts val="0"/>
                        </a:spcAft>
                      </a:pP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r">
                        <a:lnSpc>
                          <a:spcPct val="115000"/>
                        </a:lnSpc>
                        <a:spcBef>
                          <a:spcPts val="0"/>
                        </a:spcBef>
                        <a:spcAft>
                          <a:spcPts val="0"/>
                        </a:spcAft>
                      </a:pPr>
                      <a:r>
                        <a:rPr lang="en-US" sz="1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1,825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r">
                        <a:lnSpc>
                          <a:spcPct val="115000"/>
                        </a:lnSpc>
                        <a:spcBef>
                          <a:spcPts val="0"/>
                        </a:spcBef>
                        <a:spcAft>
                          <a:spcPts val="0"/>
                        </a:spcAft>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2,116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0007"/>
                  </a:ext>
                </a:extLst>
              </a:tr>
            </a:tbl>
          </a:graphicData>
        </a:graphic>
      </p:graphicFrame>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14512"/>
            <a:ext cx="1094740" cy="1094740"/>
          </a:xfrm>
          <a:prstGeom prst="rect">
            <a:avLst/>
          </a:prstGeom>
        </p:spPr>
      </p:pic>
    </p:spTree>
    <p:extLst>
      <p:ext uri="{BB962C8B-B14F-4D97-AF65-F5344CB8AC3E}">
        <p14:creationId xmlns:p14="http://schemas.microsoft.com/office/powerpoint/2010/main" val="3400035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6553200"/>
            <a:ext cx="9144000" cy="307975"/>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5" name="Slide Number Placeholder 4"/>
          <p:cNvSpPr>
            <a:spLocks noGrp="1"/>
          </p:cNvSpPr>
          <p:nvPr>
            <p:ph type="sldNum" sz="quarter" idx="12"/>
          </p:nvPr>
        </p:nvSpPr>
        <p:spPr/>
        <p:txBody>
          <a:bodyPr/>
          <a:lstStyle/>
          <a:p>
            <a:pPr>
              <a:defRPr/>
            </a:pPr>
            <a:fld id="{C63DD2AD-8240-41F3-B943-D19904413F05}" type="slidenum">
              <a:rPr lang="en-US" smtClean="0">
                <a:solidFill>
                  <a:prstClr val="black"/>
                </a:solidFill>
              </a:rPr>
              <a:pPr>
                <a:defRPr/>
              </a:pPr>
              <a:t>17</a:t>
            </a:fld>
            <a:endParaRPr lang="en-US" dirty="0">
              <a:solidFill>
                <a:prstClr val="black"/>
              </a:solidFill>
            </a:endParaRPr>
          </a:p>
        </p:txBody>
      </p:sp>
      <p:sp>
        <p:nvSpPr>
          <p:cNvPr id="6" name="Rectangle 23"/>
          <p:cNvSpPr>
            <a:spLocks noChangeArrowheads="1"/>
          </p:cNvSpPr>
          <p:nvPr/>
        </p:nvSpPr>
        <p:spPr bwMode="auto">
          <a:xfrm>
            <a:off x="2341563" y="1433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20"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488" y="3349625"/>
            <a:ext cx="73025"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775540660"/>
              </p:ext>
            </p:extLst>
          </p:nvPr>
        </p:nvGraphicFramePr>
        <p:xfrm>
          <a:off x="76200" y="1201170"/>
          <a:ext cx="8991600" cy="4890068"/>
        </p:xfrm>
        <a:graphic>
          <a:graphicData uri="http://schemas.openxmlformats.org/drawingml/2006/table">
            <a:tbl>
              <a:tblPr firstRow="1" firstCol="1" bandRow="1"/>
              <a:tblGrid>
                <a:gridCol w="1778509">
                  <a:extLst>
                    <a:ext uri="{9D8B030D-6E8A-4147-A177-3AD203B41FA5}">
                      <a16:colId xmlns:a16="http://schemas.microsoft.com/office/drawing/2014/main" val="20000"/>
                    </a:ext>
                  </a:extLst>
                </a:gridCol>
                <a:gridCol w="567321">
                  <a:extLst>
                    <a:ext uri="{9D8B030D-6E8A-4147-A177-3AD203B41FA5}">
                      <a16:colId xmlns:a16="http://schemas.microsoft.com/office/drawing/2014/main" val="20001"/>
                    </a:ext>
                  </a:extLst>
                </a:gridCol>
                <a:gridCol w="1583099">
                  <a:extLst>
                    <a:ext uri="{9D8B030D-6E8A-4147-A177-3AD203B41FA5}">
                      <a16:colId xmlns:a16="http://schemas.microsoft.com/office/drawing/2014/main" val="20002"/>
                    </a:ext>
                  </a:extLst>
                </a:gridCol>
                <a:gridCol w="605143">
                  <a:extLst>
                    <a:ext uri="{9D8B030D-6E8A-4147-A177-3AD203B41FA5}">
                      <a16:colId xmlns:a16="http://schemas.microsoft.com/office/drawing/2014/main" val="20003"/>
                    </a:ext>
                  </a:extLst>
                </a:gridCol>
                <a:gridCol w="1620920">
                  <a:extLst>
                    <a:ext uri="{9D8B030D-6E8A-4147-A177-3AD203B41FA5}">
                      <a16:colId xmlns:a16="http://schemas.microsoft.com/office/drawing/2014/main" val="20004"/>
                    </a:ext>
                  </a:extLst>
                </a:gridCol>
                <a:gridCol w="567321">
                  <a:extLst>
                    <a:ext uri="{9D8B030D-6E8A-4147-A177-3AD203B41FA5}">
                      <a16:colId xmlns:a16="http://schemas.microsoft.com/office/drawing/2014/main" val="20005"/>
                    </a:ext>
                  </a:extLst>
                </a:gridCol>
                <a:gridCol w="1660891">
                  <a:extLst>
                    <a:ext uri="{9D8B030D-6E8A-4147-A177-3AD203B41FA5}">
                      <a16:colId xmlns:a16="http://schemas.microsoft.com/office/drawing/2014/main" val="20006"/>
                    </a:ext>
                  </a:extLst>
                </a:gridCol>
                <a:gridCol w="608396">
                  <a:extLst>
                    <a:ext uri="{9D8B030D-6E8A-4147-A177-3AD203B41FA5}">
                      <a16:colId xmlns:a16="http://schemas.microsoft.com/office/drawing/2014/main" val="20007"/>
                    </a:ext>
                  </a:extLst>
                </a:gridCol>
              </a:tblGrid>
              <a:tr h="459508">
                <a:tc gridSpan="8">
                  <a:txBody>
                    <a:bodyPr/>
                    <a:lstStyle/>
                    <a:p>
                      <a:pPr marL="0" marR="0" algn="ctr">
                        <a:lnSpc>
                          <a:spcPct val="100000"/>
                        </a:lnSpc>
                        <a:spcBef>
                          <a:spcPts val="0"/>
                        </a:spcBef>
                        <a:spcAft>
                          <a:spcPts val="0"/>
                        </a:spcAft>
                      </a:pPr>
                      <a:r>
                        <a:rPr lang="en-US" sz="1800" b="1"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2020-2021  </a:t>
                      </a:r>
                      <a:r>
                        <a:rPr lang="en-US" sz="18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Homeless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6910">
                <a:tc>
                  <a:txBody>
                    <a:bodyPr/>
                    <a:lstStyle/>
                    <a:p>
                      <a:pPr marL="0" marR="0">
                        <a:lnSpc>
                          <a:spcPct val="115000"/>
                        </a:lnSpc>
                        <a:spcBef>
                          <a:spcPts val="0"/>
                        </a:spcBef>
                        <a:spcAft>
                          <a:spcPts val="0"/>
                        </a:spcAft>
                      </a:pPr>
                      <a:r>
                        <a:rPr lang="en-US" sz="1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Campus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15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ahoma" panose="020B0604030504040204" pitchFamily="34"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Bef>
                          <a:spcPts val="0"/>
                        </a:spcBef>
                        <a:spcAft>
                          <a:spcPts val="0"/>
                        </a:spcAft>
                      </a:pPr>
                      <a:r>
                        <a:rPr lang="en-US" sz="1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Campus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ahoma" panose="020B0604030504040204" pitchFamily="34"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Campus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ahoma" panose="020B0604030504040204" pitchFamily="34"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Bef>
                          <a:spcPts val="0"/>
                        </a:spcBef>
                        <a:spcAft>
                          <a:spcPts val="0"/>
                        </a:spcAft>
                      </a:pPr>
                      <a:r>
                        <a:rPr lang="en-US" sz="1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Campus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15000"/>
                        </a:lnSpc>
                        <a:spcBef>
                          <a:spcPts val="0"/>
                        </a:spcBef>
                        <a:spcAft>
                          <a:spcPts val="0"/>
                        </a:spcAft>
                      </a:pPr>
                      <a:r>
                        <a:rPr lang="en-US" sz="1400" b="1" dirty="0">
                          <a:solidFill>
                            <a:srgbClr val="000000"/>
                          </a:solidFill>
                          <a:effectLst/>
                          <a:latin typeface="Arial Narrow" panose="020B0606020202030204" pitchFamily="34" charset="0"/>
                          <a:ea typeface="Times New Roman" panose="02020603050405020304" pitchFamily="18" charset="0"/>
                          <a:cs typeface="Tahoma" panose="020B0604030504040204" pitchFamily="34"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1"/>
                  </a:ext>
                </a:extLst>
              </a:tr>
              <a:tr h="276910">
                <a:tc>
                  <a:txBody>
                    <a:bodyPr/>
                    <a:lstStyle/>
                    <a:p>
                      <a:pPr algn="l" fontAlgn="b"/>
                      <a:r>
                        <a:rPr lang="en-US" sz="1400" b="0" i="0" u="none" strike="noStrike" dirty="0">
                          <a:solidFill>
                            <a:srgbClr val="000000"/>
                          </a:solidFill>
                          <a:effectLst/>
                          <a:latin typeface="Tahoma" panose="020B0604030504040204" pitchFamily="34" charset="0"/>
                        </a:rPr>
                        <a:t>001-CARROLL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049-HAMLIN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117-HOUSTON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141-YEAGER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6910">
                <a:tc>
                  <a:txBody>
                    <a:bodyPr/>
                    <a:lstStyle/>
                    <a:p>
                      <a:pPr algn="l" fontAlgn="b"/>
                      <a:r>
                        <a:rPr lang="en-US" sz="1400" b="0" i="0" u="none" strike="noStrike" dirty="0">
                          <a:solidFill>
                            <a:srgbClr val="000000"/>
                          </a:solidFill>
                          <a:effectLst/>
                          <a:latin typeface="Tahoma" panose="020B0604030504040204" pitchFamily="34" charset="0"/>
                        </a:rPr>
                        <a:t>002-KING</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050-MARTIN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118-KOSTORYZ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142-ZAVALA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6910">
                <a:tc>
                  <a:txBody>
                    <a:bodyPr/>
                    <a:lstStyle/>
                    <a:p>
                      <a:pPr algn="l" fontAlgn="b"/>
                      <a:r>
                        <a:rPr lang="en-US" sz="1400" b="0" i="0" u="none" strike="noStrike">
                          <a:solidFill>
                            <a:srgbClr val="000000"/>
                          </a:solidFill>
                          <a:effectLst/>
                          <a:latin typeface="Tahoma" panose="020B0604030504040204" pitchFamily="34" charset="0"/>
                        </a:rPr>
                        <a:t>003-MILLER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dirty="0">
                          <a:solidFill>
                            <a:srgbClr val="000000"/>
                          </a:solidFill>
                          <a:effectLst/>
                          <a:latin typeface="Tahoma" panose="020B0604030504040204" pitchFamily="34" charset="0"/>
                        </a:rPr>
                        <a:t>054-SSC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121-LOS ENCINO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143-MARY GRETT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6910">
                <a:tc>
                  <a:txBody>
                    <a:bodyPr/>
                    <a:lstStyle/>
                    <a:p>
                      <a:pPr algn="l" fontAlgn="b"/>
                      <a:r>
                        <a:rPr lang="en-US" sz="1400" b="0" i="0" u="none" strike="noStrike">
                          <a:solidFill>
                            <a:srgbClr val="000000"/>
                          </a:solidFill>
                          <a:effectLst/>
                          <a:latin typeface="Tahoma" panose="020B0604030504040204" pitchFamily="34" charset="0"/>
                        </a:rPr>
                        <a:t>004-MOODY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dirty="0">
                          <a:solidFill>
                            <a:srgbClr val="000000"/>
                          </a:solidFill>
                          <a:effectLst/>
                          <a:latin typeface="Tahoma" panose="020B0604030504040204" pitchFamily="34" charset="0"/>
                        </a:rPr>
                        <a:t>055-KAFFIE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122-SHAW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146-CLUB EST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6910">
                <a:tc>
                  <a:txBody>
                    <a:bodyPr/>
                    <a:lstStyle/>
                    <a:p>
                      <a:pPr algn="l" fontAlgn="b"/>
                      <a:r>
                        <a:rPr lang="en-US" sz="1400" b="0" i="0" u="none" strike="noStrike">
                          <a:solidFill>
                            <a:srgbClr val="000000"/>
                          </a:solidFill>
                          <a:effectLst/>
                          <a:latin typeface="Tahoma" panose="020B0604030504040204" pitchFamily="34" charset="0"/>
                        </a:rPr>
                        <a:t>005-RAY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dirty="0">
                          <a:solidFill>
                            <a:srgbClr val="000000"/>
                          </a:solidFill>
                          <a:effectLst/>
                          <a:latin typeface="Tahoma" panose="020B0604030504040204" pitchFamily="34" charset="0"/>
                        </a:rPr>
                        <a:t>056-GRANT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123-MEADOWBRK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148-MOORE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6910">
                <a:tc>
                  <a:txBody>
                    <a:bodyPr/>
                    <a:lstStyle/>
                    <a:p>
                      <a:pPr algn="l" fontAlgn="b"/>
                      <a:r>
                        <a:rPr lang="en-US" sz="1400" b="0" i="0" u="none" strike="noStrike">
                          <a:solidFill>
                            <a:srgbClr val="000000"/>
                          </a:solidFill>
                          <a:effectLst/>
                          <a:latin typeface="Tahoma" panose="020B0604030504040204" pitchFamily="34" charset="0"/>
                        </a:rPr>
                        <a:t>008-COLLEGIATE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057-ADKINS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124-MENGER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149-MIRELES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6910">
                <a:tc>
                  <a:txBody>
                    <a:bodyPr/>
                    <a:lstStyle/>
                    <a:p>
                      <a:pPr algn="l" fontAlgn="b"/>
                      <a:r>
                        <a:rPr lang="en-US" sz="1400" b="0" i="0" u="none" strike="noStrike">
                          <a:solidFill>
                            <a:srgbClr val="000000"/>
                          </a:solidFill>
                          <a:effectLst/>
                          <a:latin typeface="Tahoma" panose="020B0604030504040204" pitchFamily="34" charset="0"/>
                        </a:rPr>
                        <a:t>009-COLES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101-ALLEN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ahoma" panose="020B0604030504040204" pitchFamily="34" charset="0"/>
                        </a:rPr>
                        <a:t>125-MONTCLAIR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dirty="0">
                          <a:solidFill>
                            <a:srgbClr val="000000"/>
                          </a:solidFill>
                          <a:effectLst/>
                          <a:latin typeface="Tahoma" panose="020B0604030504040204" pitchFamily="34" charset="0"/>
                        </a:rPr>
                        <a:t>150-GALVAN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6910">
                <a:tc>
                  <a:txBody>
                    <a:bodyPr/>
                    <a:lstStyle/>
                    <a:p>
                      <a:pPr algn="l" fontAlgn="b"/>
                      <a:r>
                        <a:rPr lang="en-US" sz="1400" b="0" i="0" u="none" strike="noStrike" dirty="0">
                          <a:solidFill>
                            <a:srgbClr val="000000"/>
                          </a:solidFill>
                          <a:effectLst/>
                          <a:latin typeface="Tahoma" panose="020B0604030504040204" pitchFamily="34" charset="0"/>
                        </a:rPr>
                        <a:t>012-JJAEP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104-BERLANGA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ahoma" panose="020B0604030504040204" pitchFamily="34" charset="0"/>
                        </a:rPr>
                        <a:t>127-OAK PARK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151-JONES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6910">
                <a:tc>
                  <a:txBody>
                    <a:bodyPr/>
                    <a:lstStyle/>
                    <a:p>
                      <a:pPr algn="l" fontAlgn="b"/>
                      <a:r>
                        <a:rPr lang="en-US" sz="1400" b="0" i="0" u="none" strike="noStrike">
                          <a:solidFill>
                            <a:srgbClr val="000000"/>
                          </a:solidFill>
                          <a:effectLst/>
                          <a:latin typeface="Tahoma" panose="020B0604030504040204" pitchFamily="34" charset="0"/>
                        </a:rPr>
                        <a:t>014-BRANCH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106-HICKS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ahoma" panose="020B0604030504040204" pitchFamily="34" charset="0"/>
                        </a:rPr>
                        <a:t>130-SANDERS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152-BARNES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6910">
                <a:tc>
                  <a:txBody>
                    <a:bodyPr/>
                    <a:lstStyle/>
                    <a:p>
                      <a:pPr algn="l" fontAlgn="b"/>
                      <a:r>
                        <a:rPr lang="en-US" sz="1400" b="0" i="0" u="none" strike="noStrike">
                          <a:solidFill>
                            <a:srgbClr val="000000"/>
                          </a:solidFill>
                          <a:effectLst/>
                          <a:latin typeface="Tahoma" panose="020B0604030504040204" pitchFamily="34" charset="0"/>
                        </a:rPr>
                        <a:t>015-VETERANS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dirty="0">
                          <a:solidFill>
                            <a:srgbClr val="000000"/>
                          </a:solidFill>
                          <a:effectLst/>
                          <a:latin typeface="Tahoma" panose="020B0604030504040204" pitchFamily="34" charset="0"/>
                        </a:rPr>
                        <a:t>107-Wynn Seale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ahoma" panose="020B0604030504040204" pitchFamily="34" charset="0"/>
                        </a:rPr>
                        <a:t>132-SCHANEN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153-ECDC</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6910">
                <a:tc>
                  <a:txBody>
                    <a:bodyPr/>
                    <a:lstStyle/>
                    <a:p>
                      <a:pPr algn="l" fontAlgn="b"/>
                      <a:r>
                        <a:rPr lang="en-US" sz="1400" b="0" i="0" u="none" strike="noStrike">
                          <a:solidFill>
                            <a:srgbClr val="000000"/>
                          </a:solidFill>
                          <a:effectLst/>
                          <a:latin typeface="Tahoma" panose="020B0604030504040204" pitchFamily="34" charset="0"/>
                        </a:rPr>
                        <a:t>041-BAKER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108-CROCKETT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ahoma" panose="020B0604030504040204" pitchFamily="34" charset="0"/>
                        </a:rPr>
                        <a:t>134-SMITH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154-DAWSON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6910">
                <a:tc>
                  <a:txBody>
                    <a:bodyPr/>
                    <a:lstStyle/>
                    <a:p>
                      <a:pPr algn="l" fontAlgn="b"/>
                      <a:r>
                        <a:rPr lang="en-US" sz="1400" b="0" i="0" u="none" strike="noStrike">
                          <a:solidFill>
                            <a:srgbClr val="000000"/>
                          </a:solidFill>
                          <a:effectLst/>
                          <a:latin typeface="Tahoma" panose="020B0604030504040204" pitchFamily="34" charset="0"/>
                        </a:rPr>
                        <a:t>043-BROWNE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110-EVANS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136-TRAVIS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157-WEBB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6910">
                <a:tc>
                  <a:txBody>
                    <a:bodyPr/>
                    <a:lstStyle/>
                    <a:p>
                      <a:pPr algn="l" fontAlgn="b"/>
                      <a:r>
                        <a:rPr lang="en-US" sz="1400" b="0" i="0" u="none" strike="noStrike">
                          <a:solidFill>
                            <a:srgbClr val="000000"/>
                          </a:solidFill>
                          <a:effectLst/>
                          <a:latin typeface="Tahoma" panose="020B0604030504040204" pitchFamily="34" charset="0"/>
                        </a:rPr>
                        <a:t>046-CMS@SP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111-FANNIN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138-CALK-WILSN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dirty="0">
                          <a:solidFill>
                            <a:srgbClr val="000000"/>
                          </a:solidFill>
                          <a:effectLst/>
                          <a:latin typeface="Tahoma" panose="020B0604030504040204" pitchFamily="34" charset="0"/>
                        </a:rPr>
                        <a:t>158-KOLDA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6910">
                <a:tc>
                  <a:txBody>
                    <a:bodyPr/>
                    <a:lstStyle/>
                    <a:p>
                      <a:pPr algn="l" fontAlgn="b"/>
                      <a:r>
                        <a:rPr lang="en-US" sz="1400" b="0" i="0" u="none" strike="noStrike">
                          <a:solidFill>
                            <a:srgbClr val="000000"/>
                          </a:solidFill>
                          <a:effectLst/>
                          <a:latin typeface="Tahoma" panose="020B0604030504040204" pitchFamily="34" charset="0"/>
                        </a:rPr>
                        <a:t>047-DRISCOLL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a:solidFill>
                            <a:srgbClr val="000000"/>
                          </a:solidFill>
                          <a:effectLst/>
                          <a:latin typeface="Tahoma" panose="020B0604030504040204" pitchFamily="34" charset="0"/>
                        </a:rPr>
                        <a:t>115-GARCIA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Tahoma" panose="020B0604030504040204" pitchFamily="34" charset="0"/>
                        </a:rPr>
                        <a:t>139-WINDSOR PK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endParaRPr lang="en-US" sz="1400" b="0" i="0" u="none" strike="noStrike" dirty="0">
                        <a:solidFill>
                          <a:srgbClr val="000000"/>
                        </a:solidFill>
                        <a:effectLst/>
                        <a:latin typeface="Tahoma" panose="020B060403050404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6910">
                <a:tc>
                  <a:txBody>
                    <a:bodyPr/>
                    <a:lstStyle/>
                    <a:p>
                      <a:pPr algn="l" fontAlgn="b"/>
                      <a:r>
                        <a:rPr lang="en-US" sz="1400" b="0" i="0" u="none" strike="noStrike" dirty="0">
                          <a:solidFill>
                            <a:srgbClr val="000000"/>
                          </a:solidFill>
                          <a:effectLst/>
                          <a:latin typeface="Tahoma" panose="020B0604030504040204" pitchFamily="34" charset="0"/>
                        </a:rPr>
                        <a:t>048-HAAS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fontAlgn="b"/>
                      <a:r>
                        <a:rPr lang="en-US" sz="1400" b="0" i="0" u="none" strike="noStrike" dirty="0">
                          <a:solidFill>
                            <a:srgbClr val="000000"/>
                          </a:solidFill>
                          <a:effectLst/>
                          <a:latin typeface="Tahoma" panose="020B0604030504040204" pitchFamily="34" charset="0"/>
                        </a:rPr>
                        <a:t>116-GIBSON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Tahoma" panose="020B0604030504040204" pitchFamily="34" charset="0"/>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ahoma" panose="020B0604030504040204" pitchFamily="34" charset="0"/>
                        </a:rPr>
                        <a:t>140-WOODLAWN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b"/>
                      <a:r>
                        <a:rPr lang="en-US" sz="1400" b="0" i="0" u="none" strike="noStrike" dirty="0">
                          <a:solidFill>
                            <a:srgbClr val="000000"/>
                          </a:solidFill>
                          <a:effectLst/>
                          <a:latin typeface="Tahoma" panose="020B0604030504040204"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15000"/>
                        </a:lnSpc>
                        <a:spcBef>
                          <a:spcPts val="0"/>
                        </a:spcBef>
                        <a:spcAft>
                          <a:spcPts val="0"/>
                        </a:spcAft>
                      </a:pPr>
                      <a:r>
                        <a:rPr lang="en-US" sz="14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Grand 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lgn="ctr">
                        <a:lnSpc>
                          <a:spcPct val="115000"/>
                        </a:lnSpc>
                        <a:spcBef>
                          <a:spcPts val="0"/>
                        </a:spcBef>
                        <a:spcAft>
                          <a:spcPts val="0"/>
                        </a:spcAft>
                      </a:pPr>
                      <a:r>
                        <a:rPr lang="en-US" sz="1400" b="1" dirty="0" smtClean="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917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bl>
          </a:graphicData>
        </a:graphic>
      </p:graphicFrame>
      <p:pic>
        <p:nvPicPr>
          <p:cNvPr id="8" name="Picture 7" descr="Logo, company name&#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
        <p:nvSpPr>
          <p:cNvPr id="9" name="Line 4"/>
          <p:cNvSpPr>
            <a:spLocks noChangeShapeType="1"/>
          </p:cNvSpPr>
          <p:nvPr/>
        </p:nvSpPr>
        <p:spPr bwMode="auto">
          <a:xfrm>
            <a:off x="0" y="1109252"/>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Tree>
    <p:extLst>
      <p:ext uri="{BB962C8B-B14F-4D97-AF65-F5344CB8AC3E}">
        <p14:creationId xmlns:p14="http://schemas.microsoft.com/office/powerpoint/2010/main" val="2314611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76200" y="1079213"/>
            <a:ext cx="8534400" cy="5766375"/>
          </a:xfrm>
        </p:spPr>
        <p:txBody>
          <a:bodyPr/>
          <a:lstStyle/>
          <a:p>
            <a:pPr marL="1196975" indent="-53975" algn="l" eaLnBrk="1" hangingPunct="1">
              <a:lnSpc>
                <a:spcPct val="110000"/>
              </a:lnSpc>
              <a:spcBef>
                <a:spcPts val="1300"/>
              </a:spcBef>
              <a:tabLst>
                <a:tab pos="623888" algn="l"/>
              </a:tabLst>
            </a:pPr>
            <a:r>
              <a:rPr lang="en-US" sz="3200" dirty="0" smtClean="0">
                <a:solidFill>
                  <a:schemeClr val="tx1"/>
                </a:solidFill>
              </a:rPr>
              <a:t/>
            </a:r>
            <a:br>
              <a:rPr lang="en-US" sz="3200" dirty="0" smtClean="0">
                <a:solidFill>
                  <a:schemeClr val="tx1"/>
                </a:solidFill>
              </a:rPr>
            </a:br>
            <a:r>
              <a:rPr lang="en-US" sz="2800" dirty="0" smtClean="0">
                <a:solidFill>
                  <a:schemeClr val="tx1"/>
                </a:solidFill>
              </a:rPr>
              <a:t>The McKinney-Vento Act  requires public LEAs to identify children and youth in homeless situations.</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Student Residency Questionnaire (SRQ)</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All eligible students must be reported</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dirty="0" smtClean="0">
                <a:solidFill>
                  <a:schemeClr val="tx1"/>
                </a:solidFill>
              </a:rPr>
              <a:t>Schools must do outreach to find students experiencing </a:t>
            </a:r>
            <a:r>
              <a:rPr lang="en-US" sz="3200" dirty="0" smtClean="0">
                <a:solidFill>
                  <a:schemeClr val="tx1"/>
                </a:solidFill>
              </a:rPr>
              <a:t>homelessness</a:t>
            </a:r>
            <a:r>
              <a:rPr lang="en-US" sz="3200" dirty="0">
                <a:solidFill>
                  <a:schemeClr val="tx1"/>
                </a:solidFill>
              </a:rPr>
              <a:t/>
            </a:r>
            <a:br>
              <a:rPr lang="en-US" sz="3200" dirty="0">
                <a:solidFill>
                  <a:schemeClr val="tx1"/>
                </a:solidFill>
              </a:rPr>
            </a:br>
            <a:endParaRPr lang="en-US" sz="3200" dirty="0" smtClean="0">
              <a:solidFill>
                <a:schemeClr val="tx1"/>
              </a:solidFill>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103162"/>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4474029" y="317213"/>
            <a:ext cx="4648200" cy="584775"/>
          </a:xfrm>
          <a:prstGeom prst="rect">
            <a:avLst/>
          </a:prstGeom>
          <a:noFill/>
        </p:spPr>
        <p:txBody>
          <a:bodyPr wrap="square" rtlCol="0">
            <a:spAutoFit/>
          </a:bodyPr>
          <a:lstStyle/>
          <a:p>
            <a:pPr algn="ctr">
              <a:spcBef>
                <a:spcPts val="0"/>
              </a:spcBef>
              <a:spcAft>
                <a:spcPts val="0"/>
              </a:spcAft>
            </a:pPr>
            <a:r>
              <a:rPr lang="en-US" sz="3200" dirty="0" smtClean="0">
                <a:solidFill>
                  <a:prstClr val="black"/>
                </a:solidFill>
                <a:latin typeface="+mn-lt"/>
              </a:rPr>
              <a:t>Identification = Eligibility</a:t>
            </a:r>
          </a:p>
        </p:txBody>
      </p:sp>
      <p:pic>
        <p:nvPicPr>
          <p:cNvPr id="8" name="Picture 7"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2026236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z="1800" dirty="0" smtClean="0">
              <a:solidFill>
                <a:prstClr val="black"/>
              </a:solidFill>
              <a:latin typeface="Arial" pitchFamily="34" charset="0"/>
              <a:cs typeface="Arial" pitchFamily="34" charset="0"/>
            </a:endParaRPr>
          </a:p>
        </p:txBody>
      </p:sp>
      <p:sp>
        <p:nvSpPr>
          <p:cNvPr id="194563" name="Rectangle 3"/>
          <p:cNvSpPr>
            <a:spLocks noChangeArrowheads="1"/>
          </p:cNvSpPr>
          <p:nvPr/>
        </p:nvSpPr>
        <p:spPr bwMode="auto">
          <a:xfrm>
            <a:off x="0" y="87868"/>
            <a:ext cx="184731"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1800" dirty="0" smtClean="0">
                <a:solidFill>
                  <a:prstClr val="black"/>
                </a:solidFill>
                <a:latin typeface="Arial" pitchFamily="34" charset="0"/>
                <a:cs typeface="Arial" pitchFamily="34" charset="0"/>
              </a:rPr>
              <a:t/>
            </a:r>
            <a:br>
              <a:rPr lang="en-US" sz="1800" dirty="0" smtClean="0">
                <a:solidFill>
                  <a:prstClr val="black"/>
                </a:solidFill>
                <a:latin typeface="Arial" pitchFamily="34" charset="0"/>
                <a:cs typeface="Arial" pitchFamily="34" charset="0"/>
              </a:rPr>
            </a:br>
            <a:endParaRPr lang="en-US" sz="600" dirty="0" smtClean="0">
              <a:solidFill>
                <a:prstClr val="black"/>
              </a:solidFill>
              <a:latin typeface="Arial" pitchFamily="34" charset="0"/>
              <a:cs typeface="Arial" pitchFamily="34" charset="0"/>
            </a:endParaRPr>
          </a:p>
          <a:p>
            <a:pPr eaLnBrk="0" hangingPunct="0"/>
            <a:endParaRPr lang="en-US" sz="1800" dirty="0" smtClean="0">
              <a:solidFill>
                <a:prstClr val="black"/>
              </a:solidFill>
              <a:latin typeface="Arial" pitchFamily="34" charset="0"/>
              <a:cs typeface="Arial" pitchFamily="34" charset="0"/>
            </a:endParaRPr>
          </a:p>
        </p:txBody>
      </p:sp>
      <p:sp>
        <p:nvSpPr>
          <p:cNvPr id="2" name="Slide Number Placeholder 1"/>
          <p:cNvSpPr>
            <a:spLocks noGrp="1"/>
          </p:cNvSpPr>
          <p:nvPr>
            <p:ph type="sldNum" sz="quarter" idx="12"/>
          </p:nvPr>
        </p:nvSpPr>
        <p:spPr>
          <a:xfrm>
            <a:off x="6705600" y="6248400"/>
            <a:ext cx="2133600" cy="365125"/>
          </a:xfrm>
        </p:spPr>
        <p:txBody>
          <a:bodyPr/>
          <a:lstStyle/>
          <a:p>
            <a:pPr>
              <a:defRPr/>
            </a:pPr>
            <a:fld id="{C3206FC7-94DD-4D9A-8D14-5F282D59B375}" type="slidenum">
              <a:rPr lang="en-US" smtClean="0">
                <a:solidFill>
                  <a:prstClr val="black"/>
                </a:solidFill>
              </a:rPr>
              <a:pPr>
                <a:defRPr/>
              </a:pPr>
              <a:t>19</a:t>
            </a:fld>
            <a:endParaRPr lang="en-US" dirty="0">
              <a:solidFill>
                <a:prstClr val="black"/>
              </a:solidFill>
            </a:endParaRPr>
          </a:p>
        </p:txBody>
      </p:sp>
      <p:sp>
        <p:nvSpPr>
          <p:cNvPr id="8" name="Rectangle 7"/>
          <p:cNvSpPr/>
          <p:nvPr/>
        </p:nvSpPr>
        <p:spPr>
          <a:xfrm>
            <a:off x="6436659" y="5907742"/>
            <a:ext cx="2590800" cy="523220"/>
          </a:xfrm>
          <a:prstGeom prst="rect">
            <a:avLst/>
          </a:prstGeom>
        </p:spPr>
        <p:txBody>
          <a:bodyPr wrap="square">
            <a:spAutoFit/>
          </a:bodyPr>
          <a:lstStyle/>
          <a:p>
            <a:endParaRPr lang="en-US" sz="2800" dirty="0"/>
          </a:p>
        </p:txBody>
      </p:sp>
      <p:sp>
        <p:nvSpPr>
          <p:cNvPr id="3" name="TextBox 2"/>
          <p:cNvSpPr txBox="1"/>
          <p:nvPr/>
        </p:nvSpPr>
        <p:spPr>
          <a:xfrm>
            <a:off x="6436659" y="609600"/>
            <a:ext cx="2402541" cy="4893647"/>
          </a:xfrm>
          <a:prstGeom prst="rect">
            <a:avLst/>
          </a:prstGeom>
          <a:noFill/>
        </p:spPr>
        <p:txBody>
          <a:bodyPr wrap="square" rtlCol="0">
            <a:spAutoFit/>
          </a:bodyPr>
          <a:lstStyle/>
          <a:p>
            <a:r>
              <a:rPr lang="en-US" sz="2400" dirty="0" smtClean="0"/>
              <a:t>The SRQ is included in the Online-Enrollment process.  </a:t>
            </a:r>
          </a:p>
          <a:p>
            <a:endParaRPr lang="en-US" sz="2400" dirty="0" smtClean="0"/>
          </a:p>
          <a:p>
            <a:r>
              <a:rPr lang="en-US" sz="2400" dirty="0" smtClean="0"/>
              <a:t>Students who become homeless during school year, will need to fill out the SRQ.  </a:t>
            </a:r>
            <a:endParaRPr lang="en-US" sz="24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087" y="248374"/>
            <a:ext cx="4875255" cy="6457226"/>
          </a:xfrm>
          <a:prstGeom prst="rect">
            <a:avLst/>
          </a:prstGeom>
        </p:spPr>
      </p:pic>
    </p:spTree>
    <p:extLst>
      <p:ext uri="{BB962C8B-B14F-4D97-AF65-F5344CB8AC3E}">
        <p14:creationId xmlns:p14="http://schemas.microsoft.com/office/powerpoint/2010/main" val="233642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28600" y="1143000"/>
            <a:ext cx="8610600" cy="5334000"/>
          </a:xfrm>
        </p:spPr>
        <p:txBody>
          <a:bodyPr/>
          <a:lstStyle/>
          <a:p>
            <a:pPr eaLnBrk="1" hangingPunct="1">
              <a:defRPr/>
            </a:pPr>
            <a:r>
              <a:rPr lang="en-US" sz="2400" dirty="0">
                <a:solidFill>
                  <a:schemeClr val="tx1"/>
                </a:solidFill>
                <a:ea typeface="ＭＳ Ｐゴシック" pitchFamily="-107" charset="-128"/>
                <a:cs typeface="Arial" pitchFamily="34" charset="0"/>
              </a:rPr>
              <a:t>Office of Special Programs</a:t>
            </a:r>
            <a:br>
              <a:rPr lang="en-US" sz="2400" dirty="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Velma Salazar- Director</a:t>
            </a:r>
            <a:br>
              <a:rPr lang="en-US" sz="2400" dirty="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
            </a:r>
            <a:br>
              <a:rPr lang="en-US" sz="2400" dirty="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Susana Villagran Majors – Case Manager</a:t>
            </a:r>
            <a:br>
              <a:rPr lang="en-US" sz="2400" dirty="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Jo Ann Soliz – Case Manager</a:t>
            </a:r>
            <a:br>
              <a:rPr lang="en-US" sz="2400" dirty="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Monica Vela </a:t>
            </a:r>
            <a:r>
              <a:rPr lang="en-US" sz="2400" dirty="0" smtClean="0">
                <a:solidFill>
                  <a:schemeClr val="tx1"/>
                </a:solidFill>
                <a:ea typeface="ＭＳ Ｐゴシック" pitchFamily="-107" charset="-128"/>
                <a:cs typeface="Arial" pitchFamily="34" charset="0"/>
              </a:rPr>
              <a:t>– </a:t>
            </a:r>
            <a:r>
              <a:rPr lang="en-US" sz="2400" dirty="0">
                <a:solidFill>
                  <a:schemeClr val="tx1"/>
                </a:solidFill>
                <a:ea typeface="ＭＳ Ｐゴシック" pitchFamily="-107" charset="-128"/>
                <a:cs typeface="Arial" pitchFamily="34" charset="0"/>
              </a:rPr>
              <a:t>Administrative Assistant</a:t>
            </a:r>
            <a:br>
              <a:rPr lang="en-US" sz="2400" dirty="0">
                <a:solidFill>
                  <a:schemeClr val="tx1"/>
                </a:solidFill>
                <a:ea typeface="ＭＳ Ｐゴシック" pitchFamily="-107" charset="-128"/>
                <a:cs typeface="Arial" pitchFamily="34" charset="0"/>
              </a:rPr>
            </a:br>
            <a:r>
              <a:rPr lang="en-US" sz="2400" dirty="0" smtClean="0">
                <a:solidFill>
                  <a:schemeClr val="tx1"/>
                </a:solidFill>
                <a:ea typeface="ＭＳ Ｐゴシック" pitchFamily="-107" charset="-128"/>
                <a:cs typeface="Arial" pitchFamily="34" charset="0"/>
              </a:rPr>
              <a:t> </a:t>
            </a:r>
            <a:r>
              <a:rPr lang="en-US" sz="2400" dirty="0" err="1" smtClean="0">
                <a:solidFill>
                  <a:schemeClr val="tx1"/>
                </a:solidFill>
                <a:ea typeface="ＭＳ Ｐゴシック" pitchFamily="-107" charset="-128"/>
                <a:cs typeface="Arial" pitchFamily="34" charset="0"/>
              </a:rPr>
              <a:t>TBA</a:t>
            </a:r>
            <a:r>
              <a:rPr lang="en-US" sz="2400" dirty="0" smtClean="0">
                <a:solidFill>
                  <a:schemeClr val="tx1"/>
                </a:solidFill>
                <a:ea typeface="ＭＳ Ｐゴシック" pitchFamily="-107" charset="-128"/>
                <a:cs typeface="Arial" pitchFamily="34" charset="0"/>
              </a:rPr>
              <a:t> – </a:t>
            </a:r>
            <a:r>
              <a:rPr lang="en-US" sz="2400" dirty="0">
                <a:solidFill>
                  <a:schemeClr val="tx1"/>
                </a:solidFill>
                <a:ea typeface="ＭＳ Ｐゴシック" pitchFamily="-107" charset="-128"/>
                <a:cs typeface="Arial" pitchFamily="34" charset="0"/>
              </a:rPr>
              <a:t>Data Clerk </a:t>
            </a:r>
            <a:br>
              <a:rPr lang="en-US" sz="2400" dirty="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
            </a:r>
            <a:br>
              <a:rPr lang="en-US" sz="2400" dirty="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Phone: 361 878-2571   Fax: 361 844-0244</a:t>
            </a:r>
            <a:br>
              <a:rPr lang="en-US" sz="2400" dirty="0">
                <a:solidFill>
                  <a:schemeClr val="tx1"/>
                </a:solidFill>
                <a:ea typeface="ＭＳ Ｐゴシック" pitchFamily="-107" charset="-128"/>
                <a:cs typeface="Arial" pitchFamily="34" charset="0"/>
              </a:rPr>
            </a:br>
            <a:r>
              <a:rPr lang="en-US" sz="2400" dirty="0" smtClean="0">
                <a:solidFill>
                  <a:schemeClr val="tx1"/>
                </a:solidFill>
                <a:ea typeface="ＭＳ Ｐゴシック" pitchFamily="-107" charset="-128"/>
                <a:cs typeface="Arial" pitchFamily="34" charset="0"/>
                <a:hlinkClick r:id="rId3"/>
              </a:rPr>
              <a:t>susana.majors@ccisd.us</a:t>
            </a:r>
            <a:r>
              <a:rPr lang="en-US" sz="2400" dirty="0" smtClean="0">
                <a:solidFill>
                  <a:schemeClr val="tx1"/>
                </a:solidFill>
                <a:ea typeface="ＭＳ Ｐゴシック" pitchFamily="-107" charset="-128"/>
                <a:cs typeface="Arial" pitchFamily="34" charset="0"/>
              </a:rPr>
              <a:t/>
            </a:r>
            <a:br>
              <a:rPr lang="en-US" sz="2400" dirty="0" smtClean="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
            </a:r>
            <a:br>
              <a:rPr lang="en-US" sz="2400" dirty="0">
                <a:solidFill>
                  <a:schemeClr val="tx1"/>
                </a:solidFill>
                <a:ea typeface="ＭＳ Ｐゴシック" pitchFamily="-107" charset="-128"/>
                <a:cs typeface="Arial" pitchFamily="34" charset="0"/>
              </a:rPr>
            </a:br>
            <a:r>
              <a:rPr lang="en-US" sz="2400" dirty="0" smtClean="0">
                <a:solidFill>
                  <a:schemeClr val="tx1"/>
                </a:solidFill>
                <a:ea typeface="ＭＳ Ｐゴシック" pitchFamily="-107" charset="-128"/>
                <a:cs typeface="Arial" pitchFamily="34" charset="0"/>
              </a:rPr>
              <a:t>Instructional Resource Center (</a:t>
            </a:r>
            <a:r>
              <a:rPr lang="en-US" sz="2400" dirty="0" err="1" smtClean="0">
                <a:solidFill>
                  <a:schemeClr val="tx1"/>
                </a:solidFill>
                <a:ea typeface="ＭＳ Ｐゴシック" pitchFamily="-107" charset="-128"/>
                <a:cs typeface="Arial" pitchFamily="34" charset="0"/>
              </a:rPr>
              <a:t>CIRC</a:t>
            </a:r>
            <a:r>
              <a:rPr lang="en-US" sz="2400" dirty="0" smtClean="0">
                <a:solidFill>
                  <a:schemeClr val="tx1"/>
                </a:solidFill>
                <a:ea typeface="ＭＳ Ｐゴシック" pitchFamily="-107" charset="-128"/>
                <a:cs typeface="Arial" pitchFamily="34" charset="0"/>
              </a:rPr>
              <a:t>)</a:t>
            </a:r>
            <a:br>
              <a:rPr lang="en-US" sz="2400" dirty="0" smtClean="0">
                <a:solidFill>
                  <a:schemeClr val="tx1"/>
                </a:solidFill>
                <a:ea typeface="ＭＳ Ｐゴシック" pitchFamily="-107" charset="-128"/>
                <a:cs typeface="Arial" pitchFamily="34" charset="0"/>
              </a:rPr>
            </a:br>
            <a:r>
              <a:rPr lang="en-US" sz="2400" dirty="0" smtClean="0">
                <a:solidFill>
                  <a:schemeClr val="tx1"/>
                </a:solidFill>
                <a:ea typeface="ＭＳ Ｐゴシック" pitchFamily="-107" charset="-128"/>
                <a:cs typeface="Arial" pitchFamily="34" charset="0"/>
              </a:rPr>
              <a:t>4321 Prescott Street, Room 107</a:t>
            </a:r>
            <a:r>
              <a:rPr lang="en-US" sz="2400" dirty="0">
                <a:solidFill>
                  <a:schemeClr val="tx1"/>
                </a:solidFill>
                <a:ea typeface="ＭＳ Ｐゴシック" pitchFamily="-107" charset="-128"/>
                <a:cs typeface="Arial" pitchFamily="34" charset="0"/>
              </a:rPr>
              <a:t/>
            </a:r>
            <a:br>
              <a:rPr lang="en-US" sz="2400" dirty="0">
                <a:solidFill>
                  <a:schemeClr val="tx1"/>
                </a:solidFill>
                <a:ea typeface="ＭＳ Ｐゴシック" pitchFamily="-107" charset="-128"/>
                <a:cs typeface="Arial" pitchFamily="34" charset="0"/>
              </a:rPr>
            </a:br>
            <a:r>
              <a:rPr lang="en-US" sz="2400" dirty="0">
                <a:solidFill>
                  <a:schemeClr val="tx1"/>
                </a:solidFill>
                <a:ea typeface="ＭＳ Ｐゴシック" pitchFamily="-107" charset="-128"/>
                <a:cs typeface="Arial" pitchFamily="34" charset="0"/>
              </a:rPr>
              <a:t>Corpus Christi, TX 78416</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79863"/>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15240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819400" y="534670"/>
            <a:ext cx="6172200" cy="584775"/>
          </a:xfrm>
          <a:prstGeom prst="rect">
            <a:avLst/>
          </a:prstGeom>
          <a:noFill/>
        </p:spPr>
        <p:txBody>
          <a:bodyPr wrap="square" rtlCol="0">
            <a:spAutoFit/>
          </a:bodyPr>
          <a:lstStyle/>
          <a:p>
            <a:pPr algn="r"/>
            <a:r>
              <a:rPr lang="en-US" sz="3200" b="1" i="1" dirty="0">
                <a:solidFill>
                  <a:srgbClr val="2D1340"/>
                </a:solidFill>
                <a:latin typeface="+mn-lt"/>
                <a:ea typeface="ＭＳ Ｐゴシック" pitchFamily="-107" charset="-128"/>
                <a:cs typeface="Arial" pitchFamily="34" charset="0"/>
              </a:rPr>
              <a:t> </a:t>
            </a:r>
            <a:endParaRPr lang="en-US" sz="3200" dirty="0">
              <a:solidFill>
                <a:prstClr val="black"/>
              </a:solidFill>
              <a:latin typeface="+mn-lt"/>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a:t>
            </a:fld>
            <a:endParaRPr lang="en-US" dirty="0">
              <a:solidFill>
                <a:prstClr val="black"/>
              </a:solidFill>
            </a:endParaRPr>
          </a:p>
        </p:txBody>
      </p:sp>
      <p:pic>
        <p:nvPicPr>
          <p:cNvPr id="9" name="Picture 8" descr="Logo, company name&#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76200" y="-12700"/>
            <a:ext cx="1094740" cy="1094740"/>
          </a:xfrm>
          <a:prstGeom prst="rect">
            <a:avLst/>
          </a:prstGeom>
        </p:spPr>
      </p:pic>
    </p:spTree>
    <p:extLst>
      <p:ext uri="{BB962C8B-B14F-4D97-AF65-F5344CB8AC3E}">
        <p14:creationId xmlns:p14="http://schemas.microsoft.com/office/powerpoint/2010/main" val="1852789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248400"/>
            <a:ext cx="2133600" cy="365125"/>
          </a:xfrm>
        </p:spPr>
        <p:txBody>
          <a:bodyPr/>
          <a:lstStyle/>
          <a:p>
            <a:pPr>
              <a:defRPr/>
            </a:pPr>
            <a:fld id="{C3206FC7-94DD-4D9A-8D14-5F282D59B375}" type="slidenum">
              <a:rPr lang="en-US" smtClean="0">
                <a:solidFill>
                  <a:prstClr val="black"/>
                </a:solidFill>
              </a:rPr>
              <a:pPr>
                <a:defRPr/>
              </a:pPr>
              <a:t>20</a:t>
            </a:fld>
            <a:endParaRPr lang="en-US" dirty="0">
              <a:solidFill>
                <a:prstClr val="black"/>
              </a:solidFill>
            </a:endParaRPr>
          </a:p>
        </p:txBody>
      </p:sp>
      <p:sp>
        <p:nvSpPr>
          <p:cNvPr id="5" name="TextBox 4"/>
          <p:cNvSpPr txBox="1"/>
          <p:nvPr/>
        </p:nvSpPr>
        <p:spPr>
          <a:xfrm>
            <a:off x="6248400" y="759410"/>
            <a:ext cx="2590800" cy="5262979"/>
          </a:xfrm>
          <a:prstGeom prst="rect">
            <a:avLst/>
          </a:prstGeom>
          <a:noFill/>
        </p:spPr>
        <p:txBody>
          <a:bodyPr wrap="square" rtlCol="0">
            <a:spAutoFit/>
          </a:bodyPr>
          <a:lstStyle/>
          <a:p>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If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any boxes from Section C-H were answered “YES”, fax the completed SRQ form to </a:t>
            </a:r>
            <a:r>
              <a:rPr lang="en-US" sz="24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844-0244</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or email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to: </a:t>
            </a:r>
          </a:p>
          <a:p>
            <a:endParaRPr lang="en-US" sz="2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hlinkClick r:id="rId2"/>
            </a:endParaRPr>
          </a:p>
          <a:p>
            <a:r>
              <a:rPr lang="en-US" sz="2400"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hlinkClick r:id="rId2"/>
              </a:rPr>
              <a:t>Susana.Majors@ccisd.us</a:t>
            </a:r>
            <a:r>
              <a:rPr lang="en-US" sz="2400"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US" sz="2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2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cc: </a:t>
            </a:r>
            <a:endParaRPr lang="en-US" sz="2400"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400"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400" u="sng"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Monica.Vela@ccisd.us</a:t>
            </a:r>
            <a:endParaRPr lang="en-US" sz="2400" u="sng"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52400"/>
            <a:ext cx="5105400" cy="6631966"/>
          </a:xfrm>
          <a:prstGeom prst="rect">
            <a:avLst/>
          </a:prstGeom>
        </p:spPr>
      </p:pic>
    </p:spTree>
    <p:extLst>
      <p:ext uri="{BB962C8B-B14F-4D97-AF65-F5344CB8AC3E}">
        <p14:creationId xmlns:p14="http://schemas.microsoft.com/office/powerpoint/2010/main" val="276487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298276"/>
            <a:ext cx="2133600" cy="365125"/>
          </a:xfrm>
        </p:spPr>
        <p:txBody>
          <a:bodyPr/>
          <a:lstStyle/>
          <a:p>
            <a:pPr>
              <a:defRPr/>
            </a:pPr>
            <a:fld id="{C3206FC7-94DD-4D9A-8D14-5F282D59B375}" type="slidenum">
              <a:rPr lang="en-US" smtClean="0">
                <a:solidFill>
                  <a:prstClr val="black"/>
                </a:solidFill>
              </a:rPr>
              <a:pPr>
                <a:defRPr/>
              </a:pPr>
              <a:t>21</a:t>
            </a:fld>
            <a:endParaRPr lang="en-US" dirty="0">
              <a:solidFill>
                <a:prstClr val="black"/>
              </a:solidFill>
            </a:endParaRPr>
          </a:p>
        </p:txBody>
      </p:sp>
      <p:pic>
        <p:nvPicPr>
          <p:cNvPr id="3074" name="Picture 2"/>
          <p:cNvPicPr>
            <a:picLocks noChangeAspect="1" noChangeArrowheads="1"/>
          </p:cNvPicPr>
          <p:nvPr/>
        </p:nvPicPr>
        <p:blipFill>
          <a:blip r:embed="rId2" cstate="print"/>
          <a:srcRect/>
          <a:stretch>
            <a:fillRect/>
          </a:stretch>
        </p:blipFill>
        <p:spPr bwMode="auto">
          <a:xfrm>
            <a:off x="1905000" y="-43837"/>
            <a:ext cx="4844379" cy="6901837"/>
          </a:xfrm>
          <a:prstGeom prst="rect">
            <a:avLst/>
          </a:prstGeom>
          <a:noFill/>
          <a:ln w="9525">
            <a:noFill/>
            <a:miter lim="800000"/>
            <a:headEnd/>
            <a:tailEnd/>
          </a:ln>
        </p:spPr>
      </p:pic>
    </p:spTree>
    <p:extLst>
      <p:ext uri="{BB962C8B-B14F-4D97-AF65-F5344CB8AC3E}">
        <p14:creationId xmlns:p14="http://schemas.microsoft.com/office/powerpoint/2010/main" val="136720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0" y="990600"/>
            <a:ext cx="6400800" cy="5257800"/>
          </a:xfrm>
        </p:spPr>
        <p:txBody>
          <a:bodyPr/>
          <a:lstStyle/>
          <a:p>
            <a:pPr algn="l" eaLnBrk="1" hangingPunct="1">
              <a:spcAft>
                <a:spcPts val="1200"/>
              </a:spcAft>
            </a:pPr>
            <a:r>
              <a:rPr lang="en-US" sz="2800" dirty="0" smtClean="0">
                <a:solidFill>
                  <a:schemeClr val="tx1"/>
                </a:solidFill>
              </a:rPr>
              <a:t>McKinney Vento Act &amp; Fostering Connections Act were Amended </a:t>
            </a:r>
            <a:r>
              <a:rPr lang="en-US" sz="2800" dirty="0">
                <a:solidFill>
                  <a:schemeClr val="tx1"/>
                </a:solidFill>
              </a:rPr>
              <a:t>by the Every Student Succeeds Act of 2015</a:t>
            </a:r>
            <a:endParaRPr lang="en-US" sz="2800" dirty="0" smtClean="0">
              <a:solidFill>
                <a:schemeClr val="tx1"/>
              </a:solidFill>
              <a:latin typeface="+mn-lt"/>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22865" y="109474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590800" y="304800"/>
            <a:ext cx="63380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Educational Rights for Students</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22</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2963214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25929" y="1238250"/>
            <a:ext cx="8077200" cy="5160963"/>
          </a:xfrm>
        </p:spPr>
        <p:txBody>
          <a:bodyPr/>
          <a:lstStyle/>
          <a:p>
            <a:pPr lvl="0" algn="l" eaLnBrk="1" fontAlgn="auto" hangingPunct="1">
              <a:spcBef>
                <a:spcPct val="20000"/>
              </a:spcBef>
              <a:spcAft>
                <a:spcPts val="3000"/>
              </a:spcAft>
              <a:buClr>
                <a:srgbClr val="73B1C1"/>
              </a:buClr>
              <a:defRPr/>
            </a:pPr>
            <a:r>
              <a:rPr lang="en-US" sz="2600" kern="1200" dirty="0" smtClean="0">
                <a:solidFill>
                  <a:prstClr val="black"/>
                </a:solidFill>
                <a:latin typeface="Arial" charset="0"/>
                <a:ea typeface="Arial" charset="0"/>
                <a:cs typeface="Arial" charset="0"/>
              </a:rPr>
              <a:t>-  Immediately </a:t>
            </a:r>
            <a:r>
              <a:rPr lang="en-US" sz="2600" kern="1200" dirty="0">
                <a:solidFill>
                  <a:prstClr val="black"/>
                </a:solidFill>
                <a:latin typeface="Arial" charset="0"/>
                <a:ea typeface="Arial" charset="0"/>
                <a:cs typeface="Arial" charset="0"/>
              </a:rPr>
              <a:t>enroll homeless </a:t>
            </a:r>
            <a:r>
              <a:rPr lang="en-US" sz="2600" kern="1200" dirty="0" smtClean="0">
                <a:solidFill>
                  <a:prstClr val="black"/>
                </a:solidFill>
                <a:latin typeface="Arial" charset="0"/>
                <a:ea typeface="Arial" charset="0"/>
                <a:cs typeface="Arial" charset="0"/>
              </a:rPr>
              <a:t>unaccompanied</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students even </a:t>
            </a:r>
            <a:r>
              <a:rPr lang="en-US" sz="2600" kern="1200" dirty="0">
                <a:solidFill>
                  <a:prstClr val="black"/>
                </a:solidFill>
                <a:latin typeface="Arial" charset="0"/>
                <a:ea typeface="Arial" charset="0"/>
                <a:cs typeface="Arial" charset="0"/>
              </a:rPr>
              <a:t>if they have </a:t>
            </a:r>
            <a:r>
              <a:rPr lang="en-US" sz="2600" kern="1200" dirty="0">
                <a:solidFill>
                  <a:srgbClr val="FF0000"/>
                </a:solidFill>
                <a:latin typeface="Arial" charset="0"/>
                <a:ea typeface="Arial" charset="0"/>
                <a:cs typeface="Arial" charset="0"/>
              </a:rPr>
              <a:t>no legal guardian</a:t>
            </a:r>
            <a:r>
              <a:rPr lang="en-US" sz="2600" kern="1200" dirty="0" smtClean="0">
                <a:solidFill>
                  <a:prstClr val="black"/>
                </a:solidFill>
                <a:latin typeface="Arial" charset="0"/>
                <a:ea typeface="Arial" charset="0"/>
                <a:cs typeface="Arial" charset="0"/>
              </a:rPr>
              <a:t>.</a:t>
            </a:r>
            <a:br>
              <a:rPr lang="en-US" sz="2600" kern="1200" dirty="0" smtClean="0">
                <a:solidFill>
                  <a:prstClr val="black"/>
                </a:solidFill>
                <a:latin typeface="Arial" charset="0"/>
                <a:ea typeface="Arial" charset="0"/>
                <a:cs typeface="Arial" charset="0"/>
              </a:rPr>
            </a:br>
            <a:r>
              <a:rPr lang="en-US" sz="1400" kern="1200" dirty="0">
                <a:solidFill>
                  <a:prstClr val="black"/>
                </a:solidFill>
                <a:latin typeface="Arial" charset="0"/>
                <a:ea typeface="Arial" charset="0"/>
                <a:cs typeface="Arial" charset="0"/>
              </a:rPr>
              <a:t/>
            </a:r>
            <a:br>
              <a:rPr lang="en-US" sz="1400" kern="1200" dirty="0">
                <a:solidFill>
                  <a:prstClr val="black"/>
                </a:solidFill>
                <a:latin typeface="Arial" charset="0"/>
                <a:ea typeface="Arial" charset="0"/>
                <a:cs typeface="Arial" charset="0"/>
              </a:rPr>
            </a:br>
            <a:r>
              <a:rPr lang="en-US" sz="2600" kern="1200" dirty="0" smtClean="0">
                <a:solidFill>
                  <a:prstClr val="black"/>
                </a:solidFill>
                <a:latin typeface="Arial" charset="0"/>
                <a:ea typeface="Arial" charset="0"/>
                <a:cs typeface="Arial" charset="0"/>
              </a:rPr>
              <a:t>-  Immediately </a:t>
            </a:r>
            <a:r>
              <a:rPr lang="en-US" sz="2600" kern="1200" dirty="0">
                <a:solidFill>
                  <a:prstClr val="black"/>
                </a:solidFill>
                <a:latin typeface="Arial" charset="0"/>
                <a:ea typeface="Arial" charset="0"/>
                <a:cs typeface="Arial" charset="0"/>
              </a:rPr>
              <a:t>enroll homeless students even if </a:t>
            </a: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they have </a:t>
            </a:r>
            <a:r>
              <a:rPr lang="en-US" sz="2600" kern="1200" dirty="0" smtClean="0">
                <a:solidFill>
                  <a:srgbClr val="FF0000"/>
                </a:solidFill>
                <a:latin typeface="Arial" charset="0"/>
                <a:ea typeface="Arial" charset="0"/>
                <a:cs typeface="Arial" charset="0"/>
              </a:rPr>
              <a:t>no </a:t>
            </a:r>
            <a:r>
              <a:rPr lang="en-US" sz="2600" kern="1200" dirty="0">
                <a:solidFill>
                  <a:srgbClr val="FF0000"/>
                </a:solidFill>
                <a:latin typeface="Arial" charset="0"/>
                <a:ea typeface="Arial" charset="0"/>
                <a:cs typeface="Arial" charset="0"/>
              </a:rPr>
              <a:t>proof of residency</a:t>
            </a:r>
            <a:r>
              <a:rPr lang="en-US" sz="2600" kern="1200" dirty="0" smtClean="0">
                <a:solidFill>
                  <a:srgbClr val="FF0000"/>
                </a:solidFill>
                <a:latin typeface="Arial" charset="0"/>
                <a:ea typeface="Arial" charset="0"/>
                <a:cs typeface="Arial" charset="0"/>
              </a:rPr>
              <a:t>.</a:t>
            </a:r>
            <a:br>
              <a:rPr lang="en-US" sz="2600" kern="1200" dirty="0" smtClean="0">
                <a:solidFill>
                  <a:srgbClr val="FF0000"/>
                </a:solidFill>
                <a:latin typeface="Arial" charset="0"/>
                <a:ea typeface="Arial" charset="0"/>
                <a:cs typeface="Arial" charset="0"/>
              </a:rPr>
            </a:br>
            <a:r>
              <a:rPr lang="en-US" sz="1400" kern="1200" dirty="0">
                <a:solidFill>
                  <a:srgbClr val="FF0000"/>
                </a:solidFill>
                <a:latin typeface="Arial" charset="0"/>
                <a:ea typeface="Arial" charset="0"/>
                <a:cs typeface="Arial" charset="0"/>
              </a:rPr>
              <a:t/>
            </a:r>
            <a:br>
              <a:rPr lang="en-US" sz="1400" kern="1200" dirty="0">
                <a:solidFill>
                  <a:srgbClr val="FF0000"/>
                </a:solidFill>
                <a:latin typeface="Arial" charset="0"/>
                <a:ea typeface="Arial" charset="0"/>
                <a:cs typeface="Arial" charset="0"/>
              </a:rPr>
            </a:br>
            <a:r>
              <a:rPr lang="en-US" sz="2600" kern="1200" dirty="0" smtClean="0">
                <a:solidFill>
                  <a:schemeClr val="tx1"/>
                </a:solidFill>
                <a:latin typeface="Arial" charset="0"/>
                <a:ea typeface="Arial" charset="0"/>
                <a:cs typeface="Arial" charset="0"/>
              </a:rPr>
              <a:t>- </a:t>
            </a:r>
            <a:r>
              <a:rPr lang="en-US" sz="2600" kern="1200" dirty="0" smtClean="0">
                <a:solidFill>
                  <a:srgbClr val="FF0000"/>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Immediately </a:t>
            </a:r>
            <a:r>
              <a:rPr lang="en-US" sz="2600" kern="1200" dirty="0">
                <a:solidFill>
                  <a:prstClr val="black"/>
                </a:solidFill>
                <a:latin typeface="Arial" charset="0"/>
                <a:ea typeface="Arial" charset="0"/>
                <a:cs typeface="Arial" charset="0"/>
              </a:rPr>
              <a:t>enroll without the usual </a:t>
            </a:r>
            <a:r>
              <a:rPr lang="en-US" sz="2600" kern="1200" dirty="0" smtClean="0">
                <a:solidFill>
                  <a:prstClr val="black"/>
                </a:solidFill>
                <a:latin typeface="Arial" charset="0"/>
                <a:ea typeface="Arial" charset="0"/>
                <a:cs typeface="Arial" charset="0"/>
              </a:rPr>
              <a:t>documents,  </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homeless </a:t>
            </a:r>
            <a:r>
              <a:rPr lang="en-US" sz="2600" kern="1200" dirty="0">
                <a:solidFill>
                  <a:prstClr val="black"/>
                </a:solidFill>
                <a:latin typeface="Arial" charset="0"/>
                <a:ea typeface="Arial" charset="0"/>
                <a:cs typeface="Arial" charset="0"/>
              </a:rPr>
              <a:t>families and youth cannot be required to </a:t>
            </a: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complete </a:t>
            </a:r>
            <a:r>
              <a:rPr lang="en-US" sz="2600" kern="1200" dirty="0">
                <a:solidFill>
                  <a:prstClr val="black"/>
                </a:solidFill>
                <a:latin typeface="Arial" charset="0"/>
                <a:ea typeface="Arial" charset="0"/>
                <a:cs typeface="Arial" charset="0"/>
              </a:rPr>
              <a:t>or sign </a:t>
            </a:r>
            <a:r>
              <a:rPr lang="en-US" sz="2600" kern="1200" dirty="0">
                <a:solidFill>
                  <a:srgbClr val="FF0000"/>
                </a:solidFill>
                <a:latin typeface="Arial" charset="0"/>
                <a:ea typeface="Arial" charset="0"/>
                <a:cs typeface="Arial" charset="0"/>
              </a:rPr>
              <a:t>guardianship forms </a:t>
            </a:r>
            <a:r>
              <a:rPr lang="en-US" sz="2600" kern="1200" dirty="0">
                <a:solidFill>
                  <a:prstClr val="black"/>
                </a:solidFill>
                <a:latin typeface="Arial" charset="0"/>
                <a:ea typeface="Arial" charset="0"/>
                <a:cs typeface="Arial" charset="0"/>
              </a:rPr>
              <a:t>or a </a:t>
            </a:r>
            <a:r>
              <a:rPr lang="en-US" sz="2600" kern="1200" dirty="0">
                <a:solidFill>
                  <a:srgbClr val="FF0000"/>
                </a:solidFill>
                <a:latin typeface="Arial" charset="0"/>
                <a:ea typeface="Arial" charset="0"/>
                <a:cs typeface="Arial" charset="0"/>
              </a:rPr>
              <a:t>dual </a:t>
            </a:r>
            <a:r>
              <a:rPr lang="en-US" sz="2600" kern="1200" dirty="0" smtClean="0">
                <a:solidFill>
                  <a:srgbClr val="FF0000"/>
                </a:solidFill>
                <a:latin typeface="Arial" charset="0"/>
                <a:ea typeface="Arial" charset="0"/>
                <a:cs typeface="Arial" charset="0"/>
              </a:rPr>
              <a:t/>
            </a:r>
            <a:br>
              <a:rPr lang="en-US" sz="2600" kern="1200" dirty="0" smtClean="0">
                <a:solidFill>
                  <a:srgbClr val="FF0000"/>
                </a:solidFill>
                <a:latin typeface="Arial" charset="0"/>
                <a:ea typeface="Arial" charset="0"/>
                <a:cs typeface="Arial" charset="0"/>
              </a:rPr>
            </a:br>
            <a:r>
              <a:rPr lang="en-US" sz="2600" kern="1200" dirty="0">
                <a:solidFill>
                  <a:srgbClr val="FF0000"/>
                </a:solidFill>
                <a:latin typeface="Arial" charset="0"/>
                <a:ea typeface="Arial" charset="0"/>
                <a:cs typeface="Arial" charset="0"/>
              </a:rPr>
              <a:t> </a:t>
            </a:r>
            <a:r>
              <a:rPr lang="en-US" sz="2600" kern="1200" dirty="0" smtClean="0">
                <a:solidFill>
                  <a:srgbClr val="FF0000"/>
                </a:solidFill>
                <a:latin typeface="Arial" charset="0"/>
                <a:ea typeface="Arial" charset="0"/>
                <a:cs typeface="Arial" charset="0"/>
              </a:rPr>
              <a:t>  residency </a:t>
            </a:r>
            <a:r>
              <a:rPr lang="en-US" sz="2600" kern="1200" dirty="0">
                <a:solidFill>
                  <a:srgbClr val="FF0000"/>
                </a:solidFill>
                <a:latin typeface="Arial" charset="0"/>
                <a:ea typeface="Arial" charset="0"/>
                <a:cs typeface="Arial" charset="0"/>
              </a:rPr>
              <a:t>affidavits</a:t>
            </a:r>
            <a:r>
              <a:rPr lang="en-US" sz="2600" kern="1200" dirty="0" smtClean="0">
                <a:solidFill>
                  <a:prstClr val="black"/>
                </a:solidFill>
                <a:latin typeface="Arial" charset="0"/>
                <a:ea typeface="Arial" charset="0"/>
                <a:cs typeface="Arial" charset="0"/>
              </a:rPr>
              <a:t>.</a:t>
            </a:r>
            <a:br>
              <a:rPr lang="en-US" sz="2600" kern="1200" dirty="0" smtClean="0">
                <a:solidFill>
                  <a:prstClr val="black"/>
                </a:solidFill>
                <a:latin typeface="Arial" charset="0"/>
                <a:ea typeface="Arial" charset="0"/>
                <a:cs typeface="Arial" charset="0"/>
              </a:rPr>
            </a:br>
            <a:r>
              <a:rPr lang="en-US" sz="1400" kern="1200" dirty="0">
                <a:solidFill>
                  <a:prstClr val="black"/>
                </a:solidFill>
                <a:latin typeface="Arial" charset="0"/>
                <a:ea typeface="Arial" charset="0"/>
                <a:cs typeface="Arial" charset="0"/>
              </a:rPr>
              <a:t/>
            </a:r>
            <a:br>
              <a:rPr lang="en-US" sz="1400" kern="1200" dirty="0">
                <a:solidFill>
                  <a:prstClr val="black"/>
                </a:solidFill>
                <a:latin typeface="Arial" charset="0"/>
                <a:ea typeface="Arial" charset="0"/>
                <a:cs typeface="Arial" charset="0"/>
              </a:rPr>
            </a:br>
            <a:endParaRPr lang="en-US" sz="2600" dirty="0" smtClean="0">
              <a:solidFill>
                <a:schemeClr val="tx1"/>
              </a:solidFill>
              <a:latin typeface="+mn-lt"/>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92563"/>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590800" y="304800"/>
            <a:ext cx="63380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Immediate Enrollment</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23</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1280355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990600"/>
            <a:ext cx="8534400" cy="5334000"/>
          </a:xfrm>
        </p:spPr>
        <p:txBody>
          <a:bodyPr/>
          <a:lstStyle/>
          <a:p>
            <a:pPr algn="l" eaLnBrk="1" hangingPunct="1">
              <a:spcAft>
                <a:spcPts val="1200"/>
              </a:spcAft>
            </a:pPr>
            <a:r>
              <a:rPr lang="en-US" sz="2800" dirty="0" smtClean="0">
                <a:solidFill>
                  <a:schemeClr val="tx1"/>
                </a:solidFill>
                <a:latin typeface="+mn-lt"/>
                <a:ea typeface="Calibri" charset="0"/>
                <a:cs typeface="Calibri" charset="0"/>
              </a:rPr>
              <a:t>-  </a:t>
            </a:r>
            <a:r>
              <a:rPr lang="en-US" sz="2800" dirty="0" smtClean="0">
                <a:solidFill>
                  <a:srgbClr val="FF0000"/>
                </a:solidFill>
                <a:latin typeface="+mn-lt"/>
                <a:ea typeface="Calibri" charset="0"/>
                <a:cs typeface="Calibri" charset="0"/>
              </a:rPr>
              <a:t>Waive deadlines </a:t>
            </a:r>
            <a:r>
              <a:rPr lang="en-US" sz="2800" dirty="0" smtClean="0">
                <a:solidFill>
                  <a:schemeClr val="tx1"/>
                </a:solidFill>
                <a:latin typeface="+mn-lt"/>
                <a:ea typeface="Calibri" charset="0"/>
                <a:cs typeface="Calibri" charset="0"/>
              </a:rPr>
              <a:t>if s</a:t>
            </a:r>
            <a:r>
              <a:rPr lang="en-US" sz="2800" dirty="0" smtClean="0">
                <a:solidFill>
                  <a:schemeClr val="tx1"/>
                </a:solidFill>
              </a:rPr>
              <a:t>tudents have missed </a:t>
            </a:r>
            <a:br>
              <a:rPr lang="en-US" sz="2800" dirty="0" smtClean="0">
                <a:solidFill>
                  <a:schemeClr val="tx1"/>
                </a:solidFill>
              </a:rPr>
            </a:br>
            <a:r>
              <a:rPr lang="en-US" sz="2800" dirty="0">
                <a:solidFill>
                  <a:schemeClr val="tx1"/>
                </a:solidFill>
              </a:rPr>
              <a:t> </a:t>
            </a:r>
            <a:r>
              <a:rPr lang="en-US" sz="2800" dirty="0" smtClean="0">
                <a:solidFill>
                  <a:schemeClr val="tx1"/>
                </a:solidFill>
              </a:rPr>
              <a:t>  application or enrollment deadlines during any </a:t>
            </a:r>
            <a:br>
              <a:rPr lang="en-US" sz="2800" dirty="0" smtClean="0">
                <a:solidFill>
                  <a:schemeClr val="tx1"/>
                </a:solidFill>
              </a:rPr>
            </a:br>
            <a:r>
              <a:rPr lang="en-US" sz="2800" dirty="0">
                <a:solidFill>
                  <a:schemeClr val="tx1"/>
                </a:solidFill>
              </a:rPr>
              <a:t> </a:t>
            </a:r>
            <a:r>
              <a:rPr lang="en-US" sz="2800" dirty="0" smtClean="0">
                <a:solidFill>
                  <a:schemeClr val="tx1"/>
                </a:solidFill>
              </a:rPr>
              <a:t>  period of homelessness. </a:t>
            </a:r>
            <a:br>
              <a:rPr lang="en-US" sz="2800" dirty="0" smtClean="0">
                <a:solidFill>
                  <a:schemeClr val="tx1"/>
                </a:solidFill>
              </a:rPr>
            </a:br>
            <a:r>
              <a:rPr lang="en-US" sz="2800" dirty="0" smtClean="0">
                <a:solidFill>
                  <a:srgbClr val="C00000"/>
                </a:solidFill>
              </a:rPr>
              <a:t/>
            </a:r>
            <a:br>
              <a:rPr lang="en-US" sz="2800" dirty="0" smtClean="0">
                <a:solidFill>
                  <a:srgbClr val="C00000"/>
                </a:solidFill>
              </a:rPr>
            </a:br>
            <a:r>
              <a:rPr lang="en-US" sz="2800" kern="1200" dirty="0">
                <a:solidFill>
                  <a:prstClr val="black"/>
                </a:solidFill>
                <a:latin typeface="Arial" charset="0"/>
                <a:ea typeface="Arial" charset="0"/>
                <a:cs typeface="Arial" charset="0"/>
              </a:rPr>
              <a:t>-  Immediately enroll because school is the </a:t>
            </a:r>
            <a:r>
              <a:rPr lang="en-US" sz="2800" kern="1200" dirty="0">
                <a:solidFill>
                  <a:srgbClr val="FF0000"/>
                </a:solidFill>
                <a:latin typeface="Arial" charset="0"/>
                <a:ea typeface="Arial" charset="0"/>
                <a:cs typeface="Arial" charset="0"/>
              </a:rPr>
              <a:t>safest </a:t>
            </a:r>
            <a:br>
              <a:rPr lang="en-US" sz="2800" kern="1200" dirty="0">
                <a:solidFill>
                  <a:srgbClr val="FF0000"/>
                </a:solidFill>
                <a:latin typeface="Arial" charset="0"/>
                <a:ea typeface="Arial" charset="0"/>
                <a:cs typeface="Arial" charset="0"/>
              </a:rPr>
            </a:br>
            <a:r>
              <a:rPr lang="en-US" sz="2800" kern="1200" dirty="0">
                <a:solidFill>
                  <a:srgbClr val="FF0000"/>
                </a:solidFill>
                <a:latin typeface="Arial" charset="0"/>
                <a:ea typeface="Arial" charset="0"/>
                <a:cs typeface="Arial" charset="0"/>
              </a:rPr>
              <a:t>   place </a:t>
            </a:r>
            <a:r>
              <a:rPr lang="en-US" sz="2800" kern="1200" dirty="0">
                <a:solidFill>
                  <a:prstClr val="black"/>
                </a:solidFill>
                <a:latin typeface="Arial" charset="0"/>
                <a:ea typeface="Arial" charset="0"/>
                <a:cs typeface="Arial" charset="0"/>
              </a:rPr>
              <a:t>for a runaway, homeless or potentially </a:t>
            </a:r>
            <a:br>
              <a:rPr lang="en-US" sz="2800" kern="1200" dirty="0">
                <a:solidFill>
                  <a:prstClr val="black"/>
                </a:solidFill>
                <a:latin typeface="Arial" charset="0"/>
                <a:ea typeface="Arial" charset="0"/>
                <a:cs typeface="Arial" charset="0"/>
              </a:rPr>
            </a:br>
            <a:r>
              <a:rPr lang="en-US" sz="2800" kern="1200" dirty="0">
                <a:solidFill>
                  <a:prstClr val="black"/>
                </a:solidFill>
                <a:latin typeface="Arial" charset="0"/>
                <a:ea typeface="Arial" charset="0"/>
                <a:cs typeface="Arial" charset="0"/>
              </a:rPr>
              <a:t>   trafficked youth</a:t>
            </a:r>
            <a:r>
              <a:rPr lang="en-US" sz="2800" kern="1200" dirty="0" smtClean="0">
                <a:solidFill>
                  <a:prstClr val="black"/>
                </a:solidFill>
                <a:latin typeface="Arial" charset="0"/>
                <a:ea typeface="Arial" charset="0"/>
                <a:cs typeface="Arial" charset="0"/>
              </a:rPr>
              <a:t>.</a:t>
            </a:r>
            <a:br>
              <a:rPr lang="en-US" sz="2800" kern="1200" dirty="0" smtClean="0">
                <a:solidFill>
                  <a:prstClr val="black"/>
                </a:solidFill>
                <a:latin typeface="Arial" charset="0"/>
                <a:ea typeface="Arial" charset="0"/>
                <a:cs typeface="Arial" charset="0"/>
              </a:rPr>
            </a:br>
            <a:r>
              <a:rPr lang="en-US" sz="2800" kern="1200" dirty="0">
                <a:solidFill>
                  <a:prstClr val="black"/>
                </a:solidFill>
                <a:latin typeface="Arial" charset="0"/>
                <a:ea typeface="Arial" charset="0"/>
                <a:cs typeface="Arial" charset="0"/>
              </a:rPr>
              <a:t/>
            </a:r>
            <a:br>
              <a:rPr lang="en-US" sz="2800" kern="1200" dirty="0">
                <a:solidFill>
                  <a:prstClr val="black"/>
                </a:solidFill>
                <a:latin typeface="Arial" charset="0"/>
                <a:ea typeface="Arial" charset="0"/>
                <a:cs typeface="Arial" charset="0"/>
              </a:rPr>
            </a:br>
            <a:r>
              <a:rPr lang="en-US" sz="2800" kern="1200" dirty="0" smtClean="0">
                <a:solidFill>
                  <a:prstClr val="black"/>
                </a:solidFill>
                <a:latin typeface="Arial" charset="0"/>
                <a:ea typeface="Arial" charset="0"/>
                <a:cs typeface="Arial" charset="0"/>
              </a:rPr>
              <a:t>-  </a:t>
            </a:r>
            <a:r>
              <a:rPr lang="en-US" sz="2800" dirty="0" smtClean="0">
                <a:solidFill>
                  <a:schemeClr val="tx1"/>
                </a:solidFill>
              </a:rPr>
              <a:t>Immediate </a:t>
            </a:r>
            <a:r>
              <a:rPr lang="en-US" sz="2800" dirty="0">
                <a:solidFill>
                  <a:schemeClr val="tx1"/>
                </a:solidFill>
              </a:rPr>
              <a:t>enrollment </a:t>
            </a:r>
            <a:r>
              <a:rPr lang="en-US" sz="2800" dirty="0" smtClean="0">
                <a:solidFill>
                  <a:schemeClr val="tx1"/>
                </a:solidFill>
              </a:rPr>
              <a:t>applies to</a:t>
            </a:r>
            <a:r>
              <a:rPr lang="en-US" sz="2800" kern="1200" dirty="0" smtClean="0">
                <a:solidFill>
                  <a:prstClr val="black"/>
                </a:solidFill>
                <a:latin typeface="Arial" charset="0"/>
                <a:ea typeface="Arial" charset="0"/>
                <a:cs typeface="Arial" charset="0"/>
              </a:rPr>
              <a:t> </a:t>
            </a:r>
            <a:r>
              <a:rPr lang="en-US" sz="2800" dirty="0">
                <a:solidFill>
                  <a:srgbClr val="FF0000"/>
                </a:solidFill>
                <a:latin typeface="+mn-lt"/>
                <a:ea typeface="Calibri" charset="0"/>
                <a:cs typeface="Calibri" charset="0"/>
              </a:rPr>
              <a:t>homeless </a:t>
            </a:r>
            <a:br>
              <a:rPr lang="en-US" sz="2800" dirty="0">
                <a:solidFill>
                  <a:srgbClr val="FF0000"/>
                </a:solidFill>
                <a:latin typeface="+mn-lt"/>
                <a:ea typeface="Calibri" charset="0"/>
                <a:cs typeface="Calibri" charset="0"/>
              </a:rPr>
            </a:br>
            <a:r>
              <a:rPr lang="en-US" sz="2800" dirty="0">
                <a:solidFill>
                  <a:srgbClr val="FF0000"/>
                </a:solidFill>
                <a:latin typeface="+mn-lt"/>
                <a:ea typeface="Calibri" charset="0"/>
                <a:cs typeface="Calibri" charset="0"/>
              </a:rPr>
              <a:t>   unaccompanied youth</a:t>
            </a:r>
            <a:r>
              <a:rPr lang="en-US" sz="2800" dirty="0" smtClean="0">
                <a:solidFill>
                  <a:schemeClr val="tx1"/>
                </a:solidFill>
              </a:rPr>
              <a:t>, </a:t>
            </a:r>
            <a:r>
              <a:rPr lang="en-US" sz="2800" dirty="0">
                <a:solidFill>
                  <a:schemeClr val="tx1"/>
                </a:solidFill>
              </a:rPr>
              <a:t>even </a:t>
            </a:r>
            <a:r>
              <a:rPr lang="en-US" sz="2800" dirty="0" smtClean="0">
                <a:solidFill>
                  <a:schemeClr val="tx1"/>
                </a:solidFill>
              </a:rPr>
              <a:t>without parent </a:t>
            </a:r>
            <a:r>
              <a:rPr lang="en-US" sz="2800" dirty="0">
                <a:solidFill>
                  <a:schemeClr val="tx1"/>
                </a:solidFill>
              </a:rPr>
              <a:t>or </a:t>
            </a:r>
            <a:r>
              <a:rPr lang="en-US" sz="2800" dirty="0" smtClean="0">
                <a:solidFill>
                  <a:schemeClr val="tx1"/>
                </a:solidFill>
              </a:rPr>
              <a:t/>
            </a:r>
            <a:br>
              <a:rPr lang="en-US" sz="2800" dirty="0" smtClean="0">
                <a:solidFill>
                  <a:schemeClr val="tx1"/>
                </a:solidFill>
              </a:rPr>
            </a:br>
            <a:r>
              <a:rPr lang="en-US" sz="2800" dirty="0">
                <a:solidFill>
                  <a:schemeClr val="tx1"/>
                </a:solidFill>
              </a:rPr>
              <a:t> </a:t>
            </a:r>
            <a:r>
              <a:rPr lang="en-US" sz="2800" dirty="0" smtClean="0">
                <a:solidFill>
                  <a:schemeClr val="tx1"/>
                </a:solidFill>
              </a:rPr>
              <a:t>  guardian</a:t>
            </a:r>
            <a:r>
              <a:rPr lang="en-US" sz="2800" dirty="0">
                <a:solidFill>
                  <a:schemeClr val="tx1"/>
                </a:solidFill>
              </a:rPr>
              <a:t>. 			</a:t>
            </a:r>
            <a:r>
              <a:rPr lang="en-US" sz="2800" dirty="0" smtClean="0">
                <a:solidFill>
                  <a:schemeClr val="tx1"/>
                </a:solidFill>
              </a:rPr>
              <a:t>     </a:t>
            </a:r>
            <a:r>
              <a:rPr lang="en-US" sz="2000" dirty="0" smtClean="0">
                <a:solidFill>
                  <a:schemeClr val="tx1"/>
                </a:solidFill>
              </a:rPr>
              <a:t>11432(g</a:t>
            </a:r>
            <a:r>
              <a:rPr lang="en-US" sz="2000" dirty="0">
                <a:solidFill>
                  <a:schemeClr val="tx1"/>
                </a:solidFill>
              </a:rPr>
              <a:t>)(1)(H)(iv) </a:t>
            </a:r>
            <a:br>
              <a:rPr lang="en-US" sz="2000" dirty="0">
                <a:solidFill>
                  <a:schemeClr val="tx1"/>
                </a:solidFill>
              </a:rPr>
            </a:br>
            <a:endParaRPr lang="en-US" sz="2800" dirty="0" smtClean="0">
              <a:solidFill>
                <a:srgbClr val="C00000"/>
              </a:solidFill>
              <a:latin typeface="+mn-lt"/>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118689"/>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590800" y="304800"/>
            <a:ext cx="63380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Enrollment (cont.) </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24</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2963214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1066800"/>
            <a:ext cx="8305800" cy="5181600"/>
          </a:xfrm>
        </p:spPr>
        <p:txBody>
          <a:bodyPr/>
          <a:lstStyle/>
          <a:p>
            <a:pPr algn="l"/>
            <a:r>
              <a:rPr lang="en-US" sz="2800" dirty="0">
                <a:solidFill>
                  <a:srgbClr val="FF0000"/>
                </a:solidFill>
                <a:latin typeface="+mn-lt"/>
                <a:ea typeface="Calibri" charset="0"/>
                <a:cs typeface="Calibri" charset="0"/>
              </a:rPr>
              <a:t>The Act does not prohibit LEAs from requiring parents or guardians to submit contact information. </a:t>
            </a:r>
            <a:br>
              <a:rPr lang="en-US" sz="2800" dirty="0">
                <a:solidFill>
                  <a:srgbClr val="FF0000"/>
                </a:solidFill>
                <a:latin typeface="+mn-lt"/>
                <a:ea typeface="Calibri" charset="0"/>
                <a:cs typeface="Calibri" charset="0"/>
              </a:rPr>
            </a:br>
            <a:r>
              <a:rPr lang="en-US" sz="2800" dirty="0" smtClean="0">
                <a:solidFill>
                  <a:srgbClr val="C00000"/>
                </a:solidFill>
                <a:latin typeface="+mn-lt"/>
              </a:rPr>
              <a:t>                                                           </a:t>
            </a:r>
            <a:r>
              <a:rPr lang="en-US" sz="1800" dirty="0" smtClean="0">
                <a:solidFill>
                  <a:schemeClr val="tx1"/>
                </a:solidFill>
                <a:latin typeface="+mn-lt"/>
              </a:rPr>
              <a:t>McV Sec. 722(g)(3)(H)</a:t>
            </a:r>
            <a:r>
              <a:rPr lang="en-US" sz="2800" dirty="0" smtClean="0">
                <a:solidFill>
                  <a:schemeClr val="tx1"/>
                </a:solidFill>
                <a:latin typeface="+mn-lt"/>
              </a:rPr>
              <a:t/>
            </a:r>
            <a:br>
              <a:rPr lang="en-US" sz="2800" dirty="0" smtClean="0">
                <a:solidFill>
                  <a:schemeClr val="tx1"/>
                </a:solidFill>
                <a:latin typeface="+mn-lt"/>
              </a:rPr>
            </a:br>
            <a:r>
              <a:rPr lang="en-US" sz="2800" dirty="0">
                <a:solidFill>
                  <a:schemeClr val="tx1"/>
                </a:solidFill>
                <a:latin typeface="+mn-lt"/>
              </a:rPr>
              <a:t/>
            </a:r>
            <a:br>
              <a:rPr lang="en-US" sz="2800" dirty="0">
                <a:solidFill>
                  <a:schemeClr val="tx1"/>
                </a:solidFill>
                <a:latin typeface="+mn-lt"/>
              </a:rPr>
            </a:br>
            <a:r>
              <a:rPr lang="en-US" sz="2800" dirty="0">
                <a:solidFill>
                  <a:schemeClr val="tx1"/>
                </a:solidFill>
                <a:latin typeface="+mn-lt"/>
              </a:rPr>
              <a:t>A school district </a:t>
            </a:r>
            <a:r>
              <a:rPr lang="en-US" sz="2800" dirty="0">
                <a:solidFill>
                  <a:srgbClr val="FF0000"/>
                </a:solidFill>
                <a:latin typeface="+mn-lt"/>
                <a:ea typeface="Calibri" charset="0"/>
                <a:cs typeface="Calibri" charset="0"/>
              </a:rPr>
              <a:t>cannot require a caregiver to obtain legal guardianship at any point </a:t>
            </a:r>
            <a:r>
              <a:rPr lang="en-US" sz="2800" dirty="0">
                <a:solidFill>
                  <a:schemeClr val="tx1"/>
                </a:solidFill>
                <a:latin typeface="+mn-lt"/>
              </a:rPr>
              <a:t>prior to or following an unaccompanied homeless youth’s school enrollment, </a:t>
            </a:r>
            <a:r>
              <a:rPr lang="en-US" sz="2800" dirty="0">
                <a:solidFill>
                  <a:srgbClr val="FF0000"/>
                </a:solidFill>
                <a:latin typeface="+mn-lt"/>
                <a:ea typeface="Calibri" charset="0"/>
                <a:cs typeface="Calibri" charset="0"/>
              </a:rPr>
              <a:t>nor can it discontinue a student’s enrollment due to an inability to identify </a:t>
            </a:r>
            <a:r>
              <a:rPr lang="en-US" sz="2800" dirty="0">
                <a:solidFill>
                  <a:schemeClr val="tx1"/>
                </a:solidFill>
                <a:latin typeface="+mn-lt"/>
              </a:rPr>
              <a:t>a caregiver, guardian, or parent, or produce proof of guardianship. </a:t>
            </a:r>
            <a:endParaRPr lang="en-US" sz="2800" b="1" dirty="0" smtClean="0">
              <a:solidFill>
                <a:schemeClr val="tx1"/>
              </a:solidFill>
              <a:latin typeface="+mn-lt"/>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11697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133600" y="457200"/>
            <a:ext cx="6781800" cy="584775"/>
          </a:xfrm>
          <a:prstGeom prst="rect">
            <a:avLst/>
          </a:prstGeom>
          <a:noFill/>
        </p:spPr>
        <p:txBody>
          <a:bodyPr wrap="square" rtlCol="0">
            <a:spAutoFit/>
          </a:bodyPr>
          <a:lstStyle/>
          <a:p>
            <a:pPr algn="r"/>
            <a:r>
              <a:rPr lang="en-US" sz="3200" dirty="0" smtClean="0">
                <a:solidFill>
                  <a:prstClr val="black"/>
                </a:solidFill>
                <a:latin typeface="+mn-lt"/>
                <a:ea typeface="ＭＳ Ｐゴシック" pitchFamily="34" charset="-128"/>
              </a:rPr>
              <a:t>Enrollment</a:t>
            </a:r>
            <a:endParaRPr lang="en-US" sz="3200" dirty="0" smtClean="0">
              <a:solidFill>
                <a:prstClr val="black"/>
              </a:solidFill>
              <a:latin typeface="+mn-lt"/>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25</a:t>
            </a:fld>
            <a:endParaRPr lang="en-US" dirty="0">
              <a:solidFill>
                <a:prstClr val="black"/>
              </a:solidFill>
            </a:endParaRPr>
          </a:p>
        </p:txBody>
      </p:sp>
      <p:pic>
        <p:nvPicPr>
          <p:cNvPr id="2" name="Picture 1"/>
          <p:cNvPicPr>
            <a:picLocks noChangeAspect="1"/>
          </p:cNvPicPr>
          <p:nvPr/>
        </p:nvPicPr>
        <p:blipFill>
          <a:blip r:embed="rId3"/>
          <a:stretch>
            <a:fillRect/>
          </a:stretch>
        </p:blipFill>
        <p:spPr>
          <a:xfrm>
            <a:off x="0" y="8709"/>
            <a:ext cx="1091279" cy="1097375"/>
          </a:xfrm>
          <a:prstGeom prst="rect">
            <a:avLst/>
          </a:prstGeom>
        </p:spPr>
      </p:pic>
    </p:spTree>
    <p:extLst>
      <p:ext uri="{BB962C8B-B14F-4D97-AF65-F5344CB8AC3E}">
        <p14:creationId xmlns:p14="http://schemas.microsoft.com/office/powerpoint/2010/main" val="1234490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25928" y="1079500"/>
            <a:ext cx="8137071" cy="5319713"/>
          </a:xfrm>
        </p:spPr>
        <p:txBody>
          <a:bodyPr/>
          <a:lstStyle/>
          <a:p>
            <a:pPr lvl="0" algn="l" eaLnBrk="1" fontAlgn="auto" hangingPunct="1">
              <a:spcBef>
                <a:spcPct val="20000"/>
              </a:spcBef>
              <a:spcAft>
                <a:spcPts val="3000"/>
              </a:spcAft>
              <a:buClr>
                <a:srgbClr val="73B1C1"/>
              </a:buClr>
              <a:defRPr/>
            </a:pP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800" kern="1200" dirty="0" smtClean="0">
                <a:solidFill>
                  <a:prstClr val="black"/>
                </a:solidFill>
                <a:latin typeface="Arial" charset="0"/>
                <a:ea typeface="Arial" charset="0"/>
                <a:cs typeface="Arial" charset="0"/>
              </a:rPr>
              <a:t>Homeless </a:t>
            </a:r>
            <a:r>
              <a:rPr lang="en-US" sz="2800" kern="1200" dirty="0">
                <a:solidFill>
                  <a:prstClr val="black"/>
                </a:solidFill>
                <a:latin typeface="Arial" charset="0"/>
                <a:ea typeface="Arial" charset="0"/>
                <a:cs typeface="Arial" charset="0"/>
              </a:rPr>
              <a:t>students have two school selection </a:t>
            </a:r>
            <a:r>
              <a:rPr lang="en-US" sz="2800" kern="1200" dirty="0" smtClean="0">
                <a:solidFill>
                  <a:prstClr val="black"/>
                </a:solidFill>
                <a:latin typeface="Arial" charset="0"/>
                <a:ea typeface="Arial" charset="0"/>
                <a:cs typeface="Arial" charset="0"/>
              </a:rPr>
              <a:t/>
            </a:r>
            <a:br>
              <a:rPr lang="en-US" sz="2800" kern="1200" dirty="0" smtClean="0">
                <a:solidFill>
                  <a:prstClr val="black"/>
                </a:solidFill>
                <a:latin typeface="Arial" charset="0"/>
                <a:ea typeface="Arial" charset="0"/>
                <a:cs typeface="Arial" charset="0"/>
              </a:rPr>
            </a:br>
            <a:r>
              <a:rPr lang="en-US" sz="2800" kern="1200" dirty="0" smtClean="0">
                <a:solidFill>
                  <a:prstClr val="black"/>
                </a:solidFill>
                <a:latin typeface="Arial" charset="0"/>
                <a:ea typeface="Arial" charset="0"/>
                <a:cs typeface="Arial" charset="0"/>
              </a:rPr>
              <a:t>options </a:t>
            </a:r>
            <a:r>
              <a:rPr lang="en-US" sz="2800" kern="1200" dirty="0">
                <a:solidFill>
                  <a:prstClr val="black"/>
                </a:solidFill>
                <a:latin typeface="Arial" charset="0"/>
                <a:ea typeface="Arial" charset="0"/>
                <a:cs typeface="Arial" charset="0"/>
              </a:rPr>
              <a:t>under McKinney-Vento:</a:t>
            </a:r>
            <a:br>
              <a:rPr lang="en-US" sz="2800" kern="1200" dirty="0">
                <a:solidFill>
                  <a:prstClr val="black"/>
                </a:solidFill>
                <a:latin typeface="Arial" charset="0"/>
                <a:ea typeface="Arial" charset="0"/>
                <a:cs typeface="Arial" charset="0"/>
              </a:rPr>
            </a:br>
            <a:r>
              <a:rPr lang="en-US" sz="1400" kern="1200" dirty="0">
                <a:solidFill>
                  <a:prstClr val="black"/>
                </a:solidFill>
                <a:latin typeface="Arial" charset="0"/>
                <a:ea typeface="Arial" charset="0"/>
                <a:cs typeface="Arial" charset="0"/>
              </a:rPr>
              <a:t/>
            </a:r>
            <a:br>
              <a:rPr lang="en-US" sz="1400" kern="1200" dirty="0">
                <a:solidFill>
                  <a:prstClr val="black"/>
                </a:solidFill>
                <a:latin typeface="Arial" charset="0"/>
                <a:ea typeface="Arial" charset="0"/>
                <a:cs typeface="Arial" charset="0"/>
              </a:rPr>
            </a:br>
            <a:r>
              <a:rPr lang="en-US" sz="2800" kern="1200" dirty="0" smtClean="0">
                <a:solidFill>
                  <a:prstClr val="black"/>
                </a:solidFill>
                <a:latin typeface="Arial" charset="0"/>
                <a:ea typeface="Arial" charset="0"/>
                <a:cs typeface="Arial" charset="0"/>
              </a:rPr>
              <a:t>1.  </a:t>
            </a:r>
            <a:r>
              <a:rPr lang="en-US" sz="2600" b="1" kern="1200" dirty="0" smtClean="0">
                <a:solidFill>
                  <a:prstClr val="black"/>
                </a:solidFill>
                <a:latin typeface="Arial" charset="0"/>
                <a:ea typeface="Arial" charset="0"/>
                <a:cs typeface="Arial" charset="0"/>
              </a:rPr>
              <a:t>School </a:t>
            </a:r>
            <a:r>
              <a:rPr lang="en-US" sz="2600" b="1" kern="1200" dirty="0">
                <a:solidFill>
                  <a:prstClr val="black"/>
                </a:solidFill>
                <a:latin typeface="Arial" charset="0"/>
                <a:ea typeface="Arial" charset="0"/>
                <a:cs typeface="Arial" charset="0"/>
              </a:rPr>
              <a:t>of Origin: </a:t>
            </a:r>
            <a:r>
              <a:rPr lang="en-US" sz="2600" kern="1200" dirty="0">
                <a:solidFill>
                  <a:prstClr val="black"/>
                </a:solidFill>
                <a:latin typeface="Arial" charset="0"/>
                <a:ea typeface="Arial" charset="0"/>
                <a:cs typeface="Arial" charset="0"/>
              </a:rPr>
              <a:t>School the student </a:t>
            </a:r>
            <a:r>
              <a:rPr lang="en-US" sz="2600" kern="1200" dirty="0" smtClean="0">
                <a:solidFill>
                  <a:prstClr val="black"/>
                </a:solidFill>
                <a:latin typeface="Arial" charset="0"/>
                <a:ea typeface="Arial" charset="0"/>
                <a:cs typeface="Arial" charset="0"/>
              </a:rPr>
              <a:t>attended</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a:t>
            </a:r>
            <a:r>
              <a:rPr lang="en-US" sz="2600" kern="1200" dirty="0">
                <a:solidFill>
                  <a:prstClr val="black"/>
                </a:solidFill>
                <a:latin typeface="Arial" charset="0"/>
                <a:ea typeface="Arial" charset="0"/>
                <a:cs typeface="Arial" charset="0"/>
              </a:rPr>
              <a:t>when permanently housed </a:t>
            </a:r>
            <a:r>
              <a:rPr lang="en-US" sz="2600" b="1" i="1" u="sng" kern="1200" dirty="0">
                <a:solidFill>
                  <a:prstClr val="black"/>
                </a:solidFill>
                <a:latin typeface="Arial" charset="0"/>
                <a:ea typeface="Arial" charset="0"/>
                <a:cs typeface="Arial" charset="0"/>
              </a:rPr>
              <a:t>or</a:t>
            </a:r>
            <a:r>
              <a:rPr lang="en-US" sz="2600" kern="1200" dirty="0">
                <a:solidFill>
                  <a:prstClr val="black"/>
                </a:solidFill>
                <a:latin typeface="Arial" charset="0"/>
                <a:ea typeface="Arial" charset="0"/>
                <a:cs typeface="Arial" charset="0"/>
              </a:rPr>
              <a:t> school in which </a:t>
            </a: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the </a:t>
            </a:r>
            <a:r>
              <a:rPr lang="en-US" sz="2600" kern="1200" dirty="0">
                <a:solidFill>
                  <a:prstClr val="black"/>
                </a:solidFill>
                <a:latin typeface="Arial" charset="0"/>
                <a:ea typeface="Arial" charset="0"/>
                <a:cs typeface="Arial" charset="0"/>
              </a:rPr>
              <a:t>student was last enrolled</a:t>
            </a:r>
            <a:r>
              <a:rPr lang="en-US" sz="2600" kern="1200" dirty="0" smtClean="0">
                <a:solidFill>
                  <a:prstClr val="black"/>
                </a:solidFill>
                <a:latin typeface="Arial" charset="0"/>
                <a:ea typeface="Arial" charset="0"/>
                <a:cs typeface="Arial" charset="0"/>
              </a:rPr>
              <a:t>.</a:t>
            </a:r>
            <a:br>
              <a:rPr lang="en-US" sz="2600" kern="1200" dirty="0" smtClean="0">
                <a:solidFill>
                  <a:prstClr val="black"/>
                </a:solidFill>
                <a:latin typeface="Arial" charset="0"/>
                <a:ea typeface="Arial" charset="0"/>
                <a:cs typeface="Arial" charset="0"/>
              </a:rPr>
            </a:br>
            <a:r>
              <a:rPr lang="en-US" sz="1400" kern="1200" dirty="0">
                <a:solidFill>
                  <a:prstClr val="black"/>
                </a:solidFill>
                <a:latin typeface="Arial" charset="0"/>
                <a:ea typeface="Arial" charset="0"/>
                <a:cs typeface="Arial" charset="0"/>
              </a:rPr>
              <a:t/>
            </a:r>
            <a:br>
              <a:rPr lang="en-US" sz="1400" kern="1200" dirty="0">
                <a:solidFill>
                  <a:prstClr val="black"/>
                </a:solidFill>
                <a:latin typeface="Arial" charset="0"/>
                <a:ea typeface="Arial" charset="0"/>
                <a:cs typeface="Arial" charset="0"/>
              </a:rPr>
            </a:br>
            <a:r>
              <a:rPr lang="en-US" sz="1400" kern="1200" dirty="0" smtClean="0">
                <a:solidFill>
                  <a:prstClr val="black"/>
                </a:solidFill>
                <a:latin typeface="Arial" charset="0"/>
                <a:ea typeface="Arial" charset="0"/>
                <a:cs typeface="Arial" charset="0"/>
              </a:rPr>
              <a:t>                   </a:t>
            </a:r>
            <a:r>
              <a:rPr lang="en-US" sz="2000" i="1" kern="1200" dirty="0" smtClean="0">
                <a:solidFill>
                  <a:prstClr val="black"/>
                </a:solidFill>
                <a:latin typeface="Arial" charset="0"/>
                <a:ea typeface="Arial" charset="0"/>
                <a:cs typeface="Arial" charset="0"/>
              </a:rPr>
              <a:t>ESSA </a:t>
            </a:r>
            <a:r>
              <a:rPr lang="en-US" sz="2000" i="1" kern="1200" dirty="0">
                <a:solidFill>
                  <a:prstClr val="black"/>
                </a:solidFill>
                <a:latin typeface="Arial" charset="0"/>
                <a:ea typeface="Arial" charset="0"/>
                <a:cs typeface="Arial" charset="0"/>
              </a:rPr>
              <a:t>has expanded the school of origin definition to include</a:t>
            </a:r>
            <a:br>
              <a:rPr lang="en-US" sz="2000" i="1" kern="1200" dirty="0">
                <a:solidFill>
                  <a:prstClr val="black"/>
                </a:solidFill>
                <a:latin typeface="Arial" charset="0"/>
                <a:ea typeface="Arial" charset="0"/>
                <a:cs typeface="Arial" charset="0"/>
              </a:rPr>
            </a:br>
            <a:r>
              <a:rPr lang="en-US" sz="2000" i="1" kern="1200" dirty="0" smtClean="0">
                <a:solidFill>
                  <a:prstClr val="black"/>
                </a:solidFill>
                <a:latin typeface="Arial" charset="0"/>
                <a:ea typeface="Arial" charset="0"/>
                <a:cs typeface="Arial" charset="0"/>
              </a:rPr>
              <a:t>             preschool </a:t>
            </a:r>
            <a:r>
              <a:rPr lang="en-US" sz="2000" i="1" kern="1200" dirty="0">
                <a:solidFill>
                  <a:prstClr val="black"/>
                </a:solidFill>
                <a:latin typeface="Arial" charset="0"/>
                <a:ea typeface="Arial" charset="0"/>
                <a:cs typeface="Arial" charset="0"/>
              </a:rPr>
              <a:t>and feeder pattern (receiving) schools.</a:t>
            </a:r>
            <a:br>
              <a:rPr lang="en-US" sz="2000" i="1" kern="1200" dirty="0">
                <a:solidFill>
                  <a:prstClr val="black"/>
                </a:solidFill>
                <a:latin typeface="Arial" charset="0"/>
                <a:ea typeface="Arial" charset="0"/>
                <a:cs typeface="Arial" charset="0"/>
              </a:rPr>
            </a:br>
            <a:r>
              <a:rPr lang="en-US" sz="1400" kern="1200" dirty="0">
                <a:solidFill>
                  <a:prstClr val="black"/>
                </a:solidFill>
                <a:latin typeface="Arial" charset="0"/>
                <a:ea typeface="Arial" charset="0"/>
                <a:cs typeface="Arial" charset="0"/>
              </a:rPr>
              <a:t/>
            </a:r>
            <a:br>
              <a:rPr lang="en-US" sz="1400" kern="1200" dirty="0">
                <a:solidFill>
                  <a:prstClr val="black"/>
                </a:solidFill>
                <a:latin typeface="Arial" charset="0"/>
                <a:ea typeface="Arial" charset="0"/>
                <a:cs typeface="Arial" charset="0"/>
              </a:rPr>
            </a:br>
            <a:r>
              <a:rPr lang="en-US" sz="2800" kern="1200" dirty="0" smtClean="0">
                <a:solidFill>
                  <a:prstClr val="black"/>
                </a:solidFill>
                <a:latin typeface="Arial" charset="0"/>
                <a:ea typeface="Arial" charset="0"/>
                <a:cs typeface="Arial" charset="0"/>
              </a:rPr>
              <a:t>2.  </a:t>
            </a:r>
            <a:r>
              <a:rPr lang="en-US" sz="2600" b="1" kern="1200" dirty="0" smtClean="0">
                <a:solidFill>
                  <a:prstClr val="black"/>
                </a:solidFill>
                <a:latin typeface="Arial" charset="0"/>
                <a:ea typeface="Arial" charset="0"/>
                <a:cs typeface="Arial" charset="0"/>
              </a:rPr>
              <a:t>Local </a:t>
            </a:r>
            <a:r>
              <a:rPr lang="en-US" sz="2600" b="1" kern="1200" dirty="0">
                <a:solidFill>
                  <a:prstClr val="black"/>
                </a:solidFill>
                <a:latin typeface="Arial" charset="0"/>
                <a:ea typeface="Arial" charset="0"/>
                <a:cs typeface="Arial" charset="0"/>
              </a:rPr>
              <a:t>Attendance Area School: </a:t>
            </a:r>
            <a:r>
              <a:rPr lang="en-US" sz="2600" kern="1200" dirty="0">
                <a:solidFill>
                  <a:prstClr val="black"/>
                </a:solidFill>
                <a:latin typeface="Arial" charset="0"/>
                <a:ea typeface="Arial" charset="0"/>
                <a:cs typeface="Arial" charset="0"/>
              </a:rPr>
              <a:t>Any public </a:t>
            </a: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school </a:t>
            </a:r>
            <a:r>
              <a:rPr lang="en-US" sz="2600" kern="1200" dirty="0">
                <a:solidFill>
                  <a:prstClr val="black"/>
                </a:solidFill>
                <a:latin typeface="Arial" charset="0"/>
                <a:ea typeface="Arial" charset="0"/>
                <a:cs typeface="Arial" charset="0"/>
              </a:rPr>
              <a:t>that non-homeless students living in the </a:t>
            </a: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attendance </a:t>
            </a:r>
            <a:r>
              <a:rPr lang="en-US" sz="2600" kern="1200" dirty="0">
                <a:solidFill>
                  <a:prstClr val="black"/>
                </a:solidFill>
                <a:latin typeface="Arial" charset="0"/>
                <a:ea typeface="Arial" charset="0"/>
                <a:cs typeface="Arial" charset="0"/>
              </a:rPr>
              <a:t>area in which the child/youth is </a:t>
            </a:r>
            <a:r>
              <a:rPr lang="en-US" sz="2600" kern="1200" dirty="0" smtClean="0">
                <a:solidFill>
                  <a:prstClr val="black"/>
                </a:solidFill>
                <a:latin typeface="Arial" charset="0"/>
                <a:ea typeface="Arial" charset="0"/>
                <a:cs typeface="Arial" charset="0"/>
              </a:rPr>
              <a:t>actually</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a:t>
            </a:r>
            <a:r>
              <a:rPr lang="en-US" sz="2600" kern="1200" dirty="0">
                <a:solidFill>
                  <a:prstClr val="black"/>
                </a:solidFill>
                <a:latin typeface="Arial" charset="0"/>
                <a:ea typeface="Arial" charset="0"/>
                <a:cs typeface="Arial" charset="0"/>
              </a:rPr>
              <a:t>living are eligible to attend.</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103449"/>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590800" y="304800"/>
            <a:ext cx="63380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School Selection</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26</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860222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197550"/>
            <a:ext cx="8077199" cy="5201663"/>
          </a:xfrm>
        </p:spPr>
        <p:txBody>
          <a:bodyPr/>
          <a:lstStyle/>
          <a:p>
            <a:pPr lvl="0" algn="l" eaLnBrk="1" fontAlgn="auto" hangingPunct="1">
              <a:spcBef>
                <a:spcPct val="20000"/>
              </a:spcBef>
              <a:spcAft>
                <a:spcPts val="3000"/>
              </a:spcAft>
              <a:buClr>
                <a:srgbClr val="73B1C1"/>
              </a:buClr>
              <a:defRPr/>
            </a:pP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600" b="1" kern="1200" dirty="0">
                <a:solidFill>
                  <a:prstClr val="black"/>
                </a:solidFill>
                <a:latin typeface="Arial" charset="0"/>
                <a:ea typeface="Arial" charset="0"/>
                <a:cs typeface="Arial" charset="0"/>
              </a:rPr>
              <a:t>Texas provides a third option, TEC 25.001(b)(5),  for  students in homeless situations</a:t>
            </a:r>
            <a:r>
              <a:rPr lang="en-US" sz="2600" b="1" kern="1200" dirty="0" smtClean="0">
                <a:solidFill>
                  <a:prstClr val="black"/>
                </a:solidFill>
                <a:latin typeface="Arial" charset="0"/>
                <a:ea typeface="Arial" charset="0"/>
                <a:cs typeface="Arial" charset="0"/>
              </a:rPr>
              <a:t>:</a:t>
            </a:r>
            <a:br>
              <a:rPr lang="en-US" sz="2600" b="1" kern="1200" dirty="0" smtClean="0">
                <a:solidFill>
                  <a:prstClr val="black"/>
                </a:solidFill>
                <a:latin typeface="Arial" charset="0"/>
                <a:ea typeface="Arial" charset="0"/>
                <a:cs typeface="Arial" charset="0"/>
              </a:rPr>
            </a:br>
            <a:r>
              <a:rPr lang="en-US" sz="1400" b="1" kern="1200" dirty="0">
                <a:solidFill>
                  <a:prstClr val="black"/>
                </a:solidFill>
                <a:latin typeface="Arial" charset="0"/>
                <a:ea typeface="Arial" charset="0"/>
                <a:cs typeface="Arial" charset="0"/>
              </a:rPr>
              <a:t/>
            </a:r>
            <a:br>
              <a:rPr lang="en-US" sz="1400" b="1" kern="1200" dirty="0">
                <a:solidFill>
                  <a:prstClr val="black"/>
                </a:solidFill>
                <a:latin typeface="Arial" charset="0"/>
                <a:ea typeface="Arial" charset="0"/>
                <a:cs typeface="Arial" charset="0"/>
              </a:rPr>
            </a:br>
            <a:r>
              <a:rPr lang="en-US" sz="1400" b="1" kern="1200" dirty="0" smtClean="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A </a:t>
            </a:r>
            <a:r>
              <a:rPr lang="en-US" sz="2600" kern="1200" dirty="0">
                <a:solidFill>
                  <a:prstClr val="black"/>
                </a:solidFill>
                <a:latin typeface="Arial" charset="0"/>
                <a:ea typeface="Arial" charset="0"/>
                <a:cs typeface="Arial" charset="0"/>
              </a:rPr>
              <a:t>homeless family or youth may </a:t>
            </a:r>
            <a:r>
              <a:rPr lang="en-US" sz="2600" kern="1200" dirty="0" smtClean="0">
                <a:solidFill>
                  <a:prstClr val="black"/>
                </a:solidFill>
                <a:latin typeface="Arial" charset="0"/>
                <a:ea typeface="Arial" charset="0"/>
                <a:cs typeface="Arial" charset="0"/>
              </a:rPr>
              <a:t>choose to </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attend </a:t>
            </a:r>
            <a:r>
              <a:rPr lang="en-US" sz="2600" kern="1200" dirty="0">
                <a:solidFill>
                  <a:prstClr val="black"/>
                </a:solidFill>
                <a:latin typeface="Arial" charset="0"/>
                <a:ea typeface="Arial" charset="0"/>
                <a:cs typeface="Arial" charset="0"/>
              </a:rPr>
              <a:t>any district in the state</a:t>
            </a:r>
            <a:r>
              <a:rPr lang="en-US" sz="2600" kern="1200" dirty="0" smtClean="0">
                <a:solidFill>
                  <a:prstClr val="black"/>
                </a:solidFill>
                <a:latin typeface="Arial" charset="0"/>
                <a:ea typeface="Arial" charset="0"/>
                <a:cs typeface="Arial" charset="0"/>
              </a:rPr>
              <a:t>:</a:t>
            </a:r>
            <a:br>
              <a:rPr lang="en-US" sz="2600" kern="1200" dirty="0" smtClean="0">
                <a:solidFill>
                  <a:prstClr val="black"/>
                </a:solidFill>
                <a:latin typeface="Arial" charset="0"/>
                <a:ea typeface="Arial" charset="0"/>
                <a:cs typeface="Arial" charset="0"/>
              </a:rPr>
            </a:br>
            <a:r>
              <a:rPr lang="en-US" sz="1400" kern="1200" dirty="0">
                <a:solidFill>
                  <a:prstClr val="black"/>
                </a:solidFill>
                <a:latin typeface="Arial" charset="0"/>
                <a:ea typeface="Arial" charset="0"/>
                <a:cs typeface="Arial" charset="0"/>
              </a:rPr>
              <a:t/>
            </a:r>
            <a:br>
              <a:rPr lang="en-US" sz="1400" kern="1200" dirty="0">
                <a:solidFill>
                  <a:prstClr val="black"/>
                </a:solidFill>
                <a:latin typeface="Arial" charset="0"/>
                <a:ea typeface="Arial" charset="0"/>
                <a:cs typeface="Arial" charset="0"/>
              </a:rPr>
            </a:br>
            <a:r>
              <a:rPr lang="en-US" sz="1400" kern="1200" dirty="0" smtClean="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Not </a:t>
            </a:r>
            <a:r>
              <a:rPr lang="en-US" sz="2600" kern="1200" dirty="0">
                <a:solidFill>
                  <a:prstClr val="black"/>
                </a:solidFill>
                <a:latin typeface="Arial" charset="0"/>
                <a:ea typeface="Arial" charset="0"/>
                <a:cs typeface="Arial" charset="0"/>
              </a:rPr>
              <a:t>dependent on residency of student, </a:t>
            </a: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t>
            </a:r>
            <a:r>
              <a:rPr lang="en-US" sz="2600" kern="1200" dirty="0" smtClean="0">
                <a:solidFill>
                  <a:prstClr val="black"/>
                </a:solidFill>
                <a:latin typeface="Arial" charset="0"/>
                <a:ea typeface="Arial" charset="0"/>
                <a:cs typeface="Arial" charset="0"/>
              </a:rPr>
              <a:t>        guardian(s</a:t>
            </a:r>
            <a:r>
              <a:rPr lang="en-US" sz="2600" kern="1200" dirty="0">
                <a:solidFill>
                  <a:prstClr val="black"/>
                </a:solidFill>
                <a:latin typeface="Arial" charset="0"/>
                <a:ea typeface="Arial" charset="0"/>
                <a:cs typeface="Arial" charset="0"/>
              </a:rPr>
              <a:t>), or </a:t>
            </a:r>
            <a:r>
              <a:rPr lang="en-US" sz="2600" kern="1200" dirty="0" smtClean="0">
                <a:solidFill>
                  <a:prstClr val="black"/>
                </a:solidFill>
                <a:latin typeface="Arial" charset="0"/>
                <a:ea typeface="Arial" charset="0"/>
                <a:cs typeface="Arial" charset="0"/>
              </a:rPr>
              <a:t>parent(s)</a:t>
            </a:r>
            <a:br>
              <a:rPr lang="en-US" sz="2600" kern="1200" dirty="0" smtClean="0">
                <a:solidFill>
                  <a:prstClr val="black"/>
                </a:solidFill>
                <a:latin typeface="Arial" charset="0"/>
                <a:ea typeface="Arial" charset="0"/>
                <a:cs typeface="Arial" charset="0"/>
              </a:rPr>
            </a:br>
            <a:r>
              <a:rPr lang="en-US" sz="900" kern="1200" dirty="0">
                <a:solidFill>
                  <a:prstClr val="black"/>
                </a:solidFill>
                <a:latin typeface="Arial" charset="0"/>
                <a:ea typeface="Arial" charset="0"/>
                <a:cs typeface="Arial" charset="0"/>
              </a:rPr>
              <a:t/>
            </a:r>
            <a:br>
              <a:rPr lang="en-US" sz="900" kern="1200" dirty="0">
                <a:solidFill>
                  <a:prstClr val="black"/>
                </a:solidFill>
                <a:latin typeface="Arial" charset="0"/>
                <a:ea typeface="Arial" charset="0"/>
                <a:cs typeface="Arial" charset="0"/>
              </a:rPr>
            </a:br>
            <a:r>
              <a:rPr lang="en-US" sz="2600" kern="1200" dirty="0" smtClean="0">
                <a:solidFill>
                  <a:prstClr val="black"/>
                </a:solidFill>
                <a:latin typeface="Arial" charset="0"/>
                <a:ea typeface="Arial" charset="0"/>
                <a:cs typeface="Arial" charset="0"/>
              </a:rPr>
              <a:t>      -  The </a:t>
            </a:r>
            <a:r>
              <a:rPr lang="en-US" sz="2600" kern="1200" dirty="0">
                <a:solidFill>
                  <a:prstClr val="black"/>
                </a:solidFill>
                <a:latin typeface="Arial" charset="0"/>
                <a:ea typeface="Arial" charset="0"/>
                <a:cs typeface="Arial" charset="0"/>
              </a:rPr>
              <a:t>district chooses the </a:t>
            </a:r>
            <a:r>
              <a:rPr lang="en-US" sz="2600" kern="1200" dirty="0" smtClean="0">
                <a:solidFill>
                  <a:prstClr val="black"/>
                </a:solidFill>
                <a:latin typeface="Arial" charset="0"/>
                <a:ea typeface="Arial" charset="0"/>
                <a:cs typeface="Arial" charset="0"/>
              </a:rPr>
              <a:t>campus</a:t>
            </a:r>
            <a:br>
              <a:rPr lang="en-US" sz="2600" kern="1200" dirty="0" smtClean="0">
                <a:solidFill>
                  <a:prstClr val="black"/>
                </a:solidFill>
                <a:latin typeface="Arial" charset="0"/>
                <a:ea typeface="Arial" charset="0"/>
                <a:cs typeface="Arial" charset="0"/>
              </a:rPr>
            </a:br>
            <a:r>
              <a:rPr lang="en-US" sz="900" kern="1200" dirty="0">
                <a:solidFill>
                  <a:prstClr val="black"/>
                </a:solidFill>
                <a:latin typeface="Arial" charset="0"/>
                <a:ea typeface="Arial" charset="0"/>
                <a:cs typeface="Arial" charset="0"/>
              </a:rPr>
              <a:t/>
            </a:r>
            <a:br>
              <a:rPr lang="en-US" sz="900" kern="1200" dirty="0">
                <a:solidFill>
                  <a:prstClr val="black"/>
                </a:solidFill>
                <a:latin typeface="Arial" charset="0"/>
                <a:ea typeface="Arial" charset="0"/>
                <a:cs typeface="Arial" charset="0"/>
              </a:rPr>
            </a:br>
            <a:r>
              <a:rPr lang="en-US" sz="2600" kern="1200" dirty="0" smtClean="0">
                <a:solidFill>
                  <a:prstClr val="black"/>
                </a:solidFill>
                <a:latin typeface="Arial" charset="0"/>
                <a:ea typeface="Arial" charset="0"/>
                <a:cs typeface="Arial" charset="0"/>
              </a:rPr>
              <a:t>      -  Transportation </a:t>
            </a:r>
            <a:r>
              <a:rPr lang="en-US" sz="2600" kern="1200" dirty="0">
                <a:solidFill>
                  <a:prstClr val="black"/>
                </a:solidFill>
                <a:latin typeface="Arial" charset="0"/>
                <a:ea typeface="Arial" charset="0"/>
                <a:cs typeface="Arial" charset="0"/>
              </a:rPr>
              <a:t>is not </a:t>
            </a:r>
            <a:r>
              <a:rPr lang="en-US" sz="2600" kern="1200" dirty="0" smtClean="0">
                <a:solidFill>
                  <a:prstClr val="black"/>
                </a:solidFill>
                <a:latin typeface="Arial" charset="0"/>
                <a:ea typeface="Arial" charset="0"/>
                <a:cs typeface="Arial" charset="0"/>
              </a:rPr>
              <a:t>mandated</a:t>
            </a:r>
            <a:br>
              <a:rPr lang="en-US" sz="2600" kern="1200" dirty="0" smtClean="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
            </a:r>
            <a:br>
              <a:rPr lang="en-US" sz="2600" kern="1200" dirty="0">
                <a:solidFill>
                  <a:prstClr val="black"/>
                </a:solidFill>
                <a:latin typeface="Arial" charset="0"/>
                <a:ea typeface="Arial" charset="0"/>
                <a:cs typeface="Arial" charset="0"/>
              </a:rPr>
            </a:br>
            <a:r>
              <a:rPr lang="en-US" sz="2600" kern="1200" dirty="0">
                <a:solidFill>
                  <a:prstClr val="black"/>
                </a:solidFill>
                <a:latin typeface="Arial" charset="0"/>
                <a:ea typeface="Arial" charset="0"/>
                <a:cs typeface="Arial" charset="0"/>
              </a:rPr>
              <a:t>TEC 29.153(b) provides similar admission to a prekindergarten class if the child is at least three and homeless. </a:t>
            </a: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endParaRPr lang="en-US" sz="2600" kern="1200" dirty="0">
              <a:solidFill>
                <a:prstClr val="black"/>
              </a:solidFill>
              <a:latin typeface="Arial" charset="0"/>
              <a:ea typeface="Arial" charset="0"/>
              <a:cs typeface="Arial"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590800" y="304800"/>
            <a:ext cx="63380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School Selection</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27</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3654097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25928" y="1079500"/>
            <a:ext cx="8137071" cy="5319713"/>
          </a:xfrm>
        </p:spPr>
        <p:txBody>
          <a:bodyPr/>
          <a:lstStyle/>
          <a:p>
            <a:pPr algn="l">
              <a:spcAft>
                <a:spcPts val="3600"/>
              </a:spcAft>
              <a:buClr>
                <a:schemeClr val="accent1"/>
              </a:buClr>
              <a:buSzPct val="90000"/>
            </a:pP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800" dirty="0">
                <a:solidFill>
                  <a:schemeClr val="tx1">
                    <a:lumMod val="95000"/>
                    <a:lumOff val="5000"/>
                  </a:schemeClr>
                </a:solidFill>
                <a:ea typeface="MS PGothic" charset="0"/>
                <a:cs typeface="Arial"/>
              </a:rPr>
              <a:t>Students may stay in their school of origin</a:t>
            </a:r>
            <a:r>
              <a:rPr lang="en-US" sz="2800" dirty="0" smtClean="0">
                <a:solidFill>
                  <a:schemeClr val="tx1">
                    <a:lumMod val="95000"/>
                    <a:lumOff val="5000"/>
                  </a:schemeClr>
                </a:solidFill>
                <a:ea typeface="MS PGothic" charset="0"/>
                <a:cs typeface="Arial"/>
              </a:rPr>
              <a:t>:</a:t>
            </a:r>
            <a:br>
              <a:rPr lang="en-US" sz="2800" dirty="0" smtClean="0">
                <a:solidFill>
                  <a:schemeClr val="tx1">
                    <a:lumMod val="95000"/>
                    <a:lumOff val="5000"/>
                  </a:schemeClr>
                </a:solidFill>
                <a:ea typeface="MS PGothic" charset="0"/>
                <a:cs typeface="Arial"/>
              </a:rPr>
            </a:br>
            <a:r>
              <a:rPr lang="en-US" sz="1400" dirty="0">
                <a:solidFill>
                  <a:schemeClr val="tx1">
                    <a:lumMod val="95000"/>
                    <a:lumOff val="5000"/>
                  </a:schemeClr>
                </a:solidFill>
                <a:ea typeface="MS PGothic" charset="0"/>
                <a:cs typeface="Arial"/>
              </a:rPr>
              <a:t/>
            </a:r>
            <a:br>
              <a:rPr lang="en-US" sz="1400" dirty="0">
                <a:solidFill>
                  <a:schemeClr val="tx1">
                    <a:lumMod val="95000"/>
                    <a:lumOff val="5000"/>
                  </a:schemeClr>
                </a:solidFill>
                <a:ea typeface="MS PGothic" charset="0"/>
                <a:cs typeface="Arial"/>
              </a:rPr>
            </a:br>
            <a:r>
              <a:rPr lang="en-US" sz="2800" dirty="0" smtClean="0">
                <a:solidFill>
                  <a:schemeClr val="tx1">
                    <a:lumMod val="95000"/>
                    <a:lumOff val="5000"/>
                  </a:schemeClr>
                </a:solidFill>
                <a:ea typeface="MS PGothic" charset="0"/>
                <a:cs typeface="Arial"/>
              </a:rPr>
              <a:t>     -  </a:t>
            </a:r>
            <a:r>
              <a:rPr lang="en-US" sz="2800" dirty="0" smtClean="0">
                <a:solidFill>
                  <a:schemeClr val="tx1"/>
                </a:solidFill>
                <a:ea typeface="MS PGothic" charset="0"/>
                <a:cs typeface="Arial"/>
              </a:rPr>
              <a:t>For </a:t>
            </a:r>
            <a:r>
              <a:rPr lang="en-US" sz="2800" dirty="0">
                <a:solidFill>
                  <a:schemeClr val="tx1"/>
                </a:solidFill>
                <a:ea typeface="MS PGothic" charset="0"/>
                <a:cs typeface="Arial"/>
              </a:rPr>
              <a:t>the duration of their </a:t>
            </a:r>
            <a:r>
              <a:rPr lang="en-US" sz="2800" dirty="0" smtClean="0">
                <a:solidFill>
                  <a:schemeClr val="tx1"/>
                </a:solidFill>
                <a:ea typeface="MS PGothic" charset="0"/>
                <a:cs typeface="Arial"/>
              </a:rPr>
              <a:t>homelessness</a:t>
            </a:r>
            <a:br>
              <a:rPr lang="en-US" sz="2800" dirty="0" smtClean="0">
                <a:solidFill>
                  <a:schemeClr val="tx1"/>
                </a:solidFill>
                <a:ea typeface="MS PGothic" charset="0"/>
                <a:cs typeface="Arial"/>
              </a:rPr>
            </a:br>
            <a:r>
              <a:rPr lang="en-US" sz="1400" dirty="0">
                <a:solidFill>
                  <a:schemeClr val="tx1"/>
                </a:solidFill>
                <a:ea typeface="MS PGothic" charset="0"/>
                <a:cs typeface="Arial"/>
              </a:rPr>
              <a:t/>
            </a:r>
            <a:br>
              <a:rPr lang="en-US" sz="1400" dirty="0">
                <a:solidFill>
                  <a:schemeClr val="tx1"/>
                </a:solidFill>
                <a:ea typeface="MS PGothic" charset="0"/>
                <a:cs typeface="Arial"/>
              </a:rPr>
            </a:br>
            <a:r>
              <a:rPr lang="en-US" sz="2800" dirty="0">
                <a:solidFill>
                  <a:schemeClr val="tx1">
                    <a:lumMod val="95000"/>
                    <a:lumOff val="5000"/>
                  </a:schemeClr>
                </a:solidFill>
                <a:ea typeface="MS PGothic" charset="0"/>
                <a:cs typeface="Arial"/>
              </a:rPr>
              <a:t> </a:t>
            </a:r>
            <a:r>
              <a:rPr lang="en-US" sz="2800" dirty="0" smtClean="0">
                <a:solidFill>
                  <a:schemeClr val="tx1">
                    <a:lumMod val="95000"/>
                    <a:lumOff val="5000"/>
                  </a:schemeClr>
                </a:solidFill>
                <a:ea typeface="MS PGothic" charset="0"/>
                <a:cs typeface="Arial"/>
              </a:rPr>
              <a:t>    - </a:t>
            </a:r>
            <a:r>
              <a:rPr lang="en-US" sz="2800" dirty="0" smtClean="0">
                <a:solidFill>
                  <a:schemeClr val="tx1"/>
                </a:solidFill>
                <a:ea typeface="MS PGothic" charset="0"/>
                <a:cs typeface="Arial"/>
              </a:rPr>
              <a:t>Until </a:t>
            </a:r>
            <a:r>
              <a:rPr lang="en-US" sz="2800" dirty="0">
                <a:solidFill>
                  <a:schemeClr val="tx1"/>
                </a:solidFill>
                <a:ea typeface="MS PGothic" charset="0"/>
                <a:cs typeface="Arial"/>
              </a:rPr>
              <a:t>the end of the academic year in </a:t>
            </a:r>
            <a:r>
              <a:rPr lang="en-US" sz="2800" dirty="0" smtClean="0">
                <a:solidFill>
                  <a:schemeClr val="tx1"/>
                </a:solidFill>
                <a:ea typeface="MS PGothic" charset="0"/>
                <a:cs typeface="Arial"/>
              </a:rPr>
              <a:t/>
            </a:r>
            <a:br>
              <a:rPr lang="en-US" sz="2800" dirty="0" smtClean="0">
                <a:solidFill>
                  <a:schemeClr val="tx1"/>
                </a:solidFill>
                <a:ea typeface="MS PGothic" charset="0"/>
                <a:cs typeface="Arial"/>
              </a:rPr>
            </a:br>
            <a:r>
              <a:rPr lang="en-US" sz="2800" dirty="0">
                <a:solidFill>
                  <a:schemeClr val="tx1"/>
                </a:solidFill>
                <a:ea typeface="MS PGothic" charset="0"/>
                <a:cs typeface="Arial"/>
              </a:rPr>
              <a:t> </a:t>
            </a:r>
            <a:r>
              <a:rPr lang="en-US" sz="2800" dirty="0" smtClean="0">
                <a:solidFill>
                  <a:schemeClr val="tx1"/>
                </a:solidFill>
                <a:ea typeface="MS PGothic" charset="0"/>
                <a:cs typeface="Arial"/>
              </a:rPr>
              <a:t>      which </a:t>
            </a:r>
            <a:r>
              <a:rPr lang="en-US" sz="2800" dirty="0">
                <a:solidFill>
                  <a:schemeClr val="tx1"/>
                </a:solidFill>
                <a:ea typeface="MS PGothic" charset="0"/>
                <a:cs typeface="Arial"/>
              </a:rPr>
              <a:t>they find  permanent </a:t>
            </a:r>
            <a:r>
              <a:rPr lang="en-US" sz="2800" dirty="0" smtClean="0">
                <a:solidFill>
                  <a:schemeClr val="tx1"/>
                </a:solidFill>
                <a:ea typeface="MS PGothic" charset="0"/>
                <a:cs typeface="Arial"/>
              </a:rPr>
              <a:t>housing</a:t>
            </a:r>
            <a:br>
              <a:rPr lang="en-US" sz="2800" dirty="0" smtClean="0">
                <a:solidFill>
                  <a:schemeClr val="tx1"/>
                </a:solidFill>
                <a:ea typeface="MS PGothic" charset="0"/>
                <a:cs typeface="Arial"/>
              </a:rPr>
            </a:br>
            <a:r>
              <a:rPr lang="en-US" sz="1400" dirty="0">
                <a:solidFill>
                  <a:schemeClr val="tx1"/>
                </a:solidFill>
                <a:ea typeface="MS PGothic" charset="0"/>
                <a:cs typeface="Arial"/>
              </a:rPr>
              <a:t/>
            </a:r>
            <a:br>
              <a:rPr lang="en-US" sz="1400" dirty="0">
                <a:solidFill>
                  <a:schemeClr val="tx1"/>
                </a:solidFill>
                <a:ea typeface="MS PGothic" charset="0"/>
                <a:cs typeface="Arial"/>
              </a:rPr>
            </a:br>
            <a:r>
              <a:rPr lang="en-US" sz="2800" dirty="0">
                <a:solidFill>
                  <a:schemeClr val="tx1">
                    <a:lumMod val="95000"/>
                    <a:lumOff val="5000"/>
                  </a:schemeClr>
                </a:solidFill>
                <a:ea typeface="MS PGothic" charset="0"/>
                <a:cs typeface="Arial"/>
              </a:rPr>
              <a:t> </a:t>
            </a:r>
            <a:r>
              <a:rPr lang="en-US" sz="2800" dirty="0" smtClean="0">
                <a:solidFill>
                  <a:schemeClr val="tx1">
                    <a:lumMod val="95000"/>
                    <a:lumOff val="5000"/>
                  </a:schemeClr>
                </a:solidFill>
                <a:ea typeface="MS PGothic" charset="0"/>
                <a:cs typeface="Arial"/>
              </a:rPr>
              <a:t>    - </a:t>
            </a:r>
            <a:r>
              <a:rPr lang="en-US" sz="2800" dirty="0" smtClean="0">
                <a:solidFill>
                  <a:schemeClr val="tx1"/>
                </a:solidFill>
                <a:ea typeface="MS PGothic" charset="0"/>
                <a:cs typeface="Arial"/>
              </a:rPr>
              <a:t>When </a:t>
            </a:r>
            <a:r>
              <a:rPr lang="en-US" sz="2800" dirty="0">
                <a:solidFill>
                  <a:schemeClr val="tx1"/>
                </a:solidFill>
                <a:ea typeface="MS PGothic" charset="0"/>
                <a:cs typeface="Arial"/>
              </a:rPr>
              <a:t>becoming homeless in between </a:t>
            </a:r>
            <a:r>
              <a:rPr lang="en-US" sz="2800" dirty="0" smtClean="0">
                <a:solidFill>
                  <a:schemeClr val="tx1"/>
                </a:solidFill>
                <a:ea typeface="MS PGothic" charset="0"/>
                <a:cs typeface="Arial"/>
              </a:rPr>
              <a:t/>
            </a:r>
            <a:br>
              <a:rPr lang="en-US" sz="2800" dirty="0" smtClean="0">
                <a:solidFill>
                  <a:schemeClr val="tx1"/>
                </a:solidFill>
                <a:ea typeface="MS PGothic" charset="0"/>
                <a:cs typeface="Arial"/>
              </a:rPr>
            </a:br>
            <a:r>
              <a:rPr lang="en-US" sz="2800" dirty="0">
                <a:solidFill>
                  <a:schemeClr val="tx1"/>
                </a:solidFill>
                <a:ea typeface="MS PGothic" charset="0"/>
                <a:cs typeface="Arial"/>
              </a:rPr>
              <a:t> </a:t>
            </a:r>
            <a:r>
              <a:rPr lang="en-US" sz="2800" dirty="0" smtClean="0">
                <a:solidFill>
                  <a:schemeClr val="tx1"/>
                </a:solidFill>
                <a:ea typeface="MS PGothic" charset="0"/>
                <a:cs typeface="Arial"/>
              </a:rPr>
              <a:t>      academic </a:t>
            </a:r>
            <a:r>
              <a:rPr lang="en-US" sz="2800" dirty="0">
                <a:solidFill>
                  <a:schemeClr val="tx1"/>
                </a:solidFill>
                <a:ea typeface="MS PGothic" charset="0"/>
                <a:cs typeface="Arial"/>
              </a:rPr>
              <a:t>years </a:t>
            </a:r>
            <a:r>
              <a:rPr lang="en-US" sz="2800" dirty="0" smtClean="0">
                <a:solidFill>
                  <a:schemeClr val="tx1"/>
                </a:solidFill>
                <a:ea typeface="MS PGothic" charset="0"/>
                <a:cs typeface="Arial"/>
              </a:rPr>
              <a:t/>
            </a:r>
            <a:br>
              <a:rPr lang="en-US" sz="2800" dirty="0" smtClean="0">
                <a:solidFill>
                  <a:schemeClr val="tx1"/>
                </a:solidFill>
                <a:ea typeface="MS PGothic" charset="0"/>
                <a:cs typeface="Arial"/>
              </a:rPr>
            </a:br>
            <a:r>
              <a:rPr lang="en-US" sz="1400" dirty="0">
                <a:solidFill>
                  <a:schemeClr val="tx1"/>
                </a:solidFill>
                <a:ea typeface="MS PGothic" charset="0"/>
                <a:cs typeface="Arial"/>
              </a:rPr>
              <a:t/>
            </a:r>
            <a:br>
              <a:rPr lang="en-US" sz="1400" dirty="0">
                <a:solidFill>
                  <a:schemeClr val="tx1"/>
                </a:solidFill>
                <a:ea typeface="MS PGothic" charset="0"/>
                <a:cs typeface="Arial"/>
              </a:rPr>
            </a:br>
            <a:r>
              <a:rPr lang="en-US" sz="2800" dirty="0">
                <a:solidFill>
                  <a:schemeClr val="tx1">
                    <a:lumMod val="95000"/>
                    <a:lumOff val="5000"/>
                  </a:schemeClr>
                </a:solidFill>
                <a:ea typeface="MS PGothic" charset="0"/>
                <a:cs typeface="Arial"/>
              </a:rPr>
              <a:t> </a:t>
            </a:r>
            <a:r>
              <a:rPr lang="en-US" sz="2800" dirty="0" smtClean="0">
                <a:solidFill>
                  <a:schemeClr val="tx1">
                    <a:lumMod val="95000"/>
                    <a:lumOff val="5000"/>
                  </a:schemeClr>
                </a:solidFill>
                <a:ea typeface="MS PGothic" charset="0"/>
                <a:cs typeface="Arial"/>
              </a:rPr>
              <a:t>    - </a:t>
            </a:r>
            <a:r>
              <a:rPr lang="en-US" sz="2800" dirty="0" smtClean="0">
                <a:solidFill>
                  <a:schemeClr val="tx1"/>
                </a:solidFill>
                <a:ea typeface="MS PGothic" charset="0"/>
                <a:cs typeface="Arial"/>
              </a:rPr>
              <a:t>School </a:t>
            </a:r>
            <a:r>
              <a:rPr lang="en-US" sz="2800" dirty="0">
                <a:solidFill>
                  <a:schemeClr val="tx1"/>
                </a:solidFill>
                <a:ea typeface="MS PGothic" charset="0"/>
                <a:cs typeface="Arial"/>
              </a:rPr>
              <a:t>of origin definition includes receiving </a:t>
            </a:r>
            <a:r>
              <a:rPr lang="en-US" sz="2800" dirty="0" smtClean="0">
                <a:solidFill>
                  <a:schemeClr val="tx1"/>
                </a:solidFill>
                <a:ea typeface="MS PGothic" charset="0"/>
                <a:cs typeface="Arial"/>
              </a:rPr>
              <a:t/>
            </a:r>
            <a:br>
              <a:rPr lang="en-US" sz="2800" dirty="0" smtClean="0">
                <a:solidFill>
                  <a:schemeClr val="tx1"/>
                </a:solidFill>
                <a:ea typeface="MS PGothic" charset="0"/>
                <a:cs typeface="Arial"/>
              </a:rPr>
            </a:br>
            <a:r>
              <a:rPr lang="en-US" sz="2800" dirty="0">
                <a:solidFill>
                  <a:schemeClr val="tx1"/>
                </a:solidFill>
                <a:ea typeface="MS PGothic" charset="0"/>
                <a:cs typeface="Arial"/>
              </a:rPr>
              <a:t> </a:t>
            </a:r>
            <a:r>
              <a:rPr lang="en-US" sz="2800" dirty="0" smtClean="0">
                <a:solidFill>
                  <a:schemeClr val="tx1"/>
                </a:solidFill>
                <a:ea typeface="MS PGothic" charset="0"/>
                <a:cs typeface="Arial"/>
              </a:rPr>
              <a:t>      schools </a:t>
            </a:r>
            <a:r>
              <a:rPr lang="en-US" sz="2800" dirty="0">
                <a:solidFill>
                  <a:schemeClr val="tx1"/>
                </a:solidFill>
                <a:ea typeface="MS PGothic" charset="0"/>
                <a:cs typeface="Arial"/>
              </a:rPr>
              <a:t>(feeder pattern school).</a:t>
            </a:r>
            <a:br>
              <a:rPr lang="en-US" sz="2800" dirty="0">
                <a:solidFill>
                  <a:schemeClr val="tx1"/>
                </a:solidFill>
                <a:ea typeface="MS PGothic" charset="0"/>
                <a:cs typeface="Arial"/>
              </a:rPr>
            </a:br>
            <a:endParaRPr lang="en-US" sz="2600" kern="1200" dirty="0">
              <a:solidFill>
                <a:prstClr val="black"/>
              </a:solidFill>
              <a:latin typeface="Arial" charset="0"/>
              <a:ea typeface="Arial" charset="0"/>
              <a:cs typeface="Arial"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590800" y="304800"/>
            <a:ext cx="63380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School Selection</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28</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4065377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25928" y="1079500"/>
            <a:ext cx="8137071" cy="5319713"/>
          </a:xfrm>
        </p:spPr>
        <p:txBody>
          <a:bodyPr/>
          <a:lstStyle/>
          <a:p>
            <a:pPr algn="l">
              <a:spcAft>
                <a:spcPts val="3600"/>
              </a:spcAft>
              <a:buClr>
                <a:schemeClr val="accent1"/>
              </a:buClr>
              <a:buSzPct val="90000"/>
            </a:pPr>
            <a:r>
              <a:rPr lang="en-US" sz="2600" kern="1200" dirty="0" smtClean="0">
                <a:solidFill>
                  <a:prstClr val="black"/>
                </a:solidFill>
                <a:latin typeface="Arial" charset="0"/>
                <a:ea typeface="Arial" charset="0"/>
                <a:cs typeface="Arial" charset="0"/>
              </a:rPr>
              <a:t/>
            </a:r>
            <a:br>
              <a:rPr lang="en-US" sz="2600" kern="1200" dirty="0" smtClean="0">
                <a:solidFill>
                  <a:prstClr val="black"/>
                </a:solidFill>
                <a:latin typeface="Arial" charset="0"/>
                <a:ea typeface="Arial" charset="0"/>
                <a:cs typeface="Arial" charset="0"/>
              </a:rPr>
            </a:br>
            <a:r>
              <a:rPr lang="en-US" sz="2600" b="1" dirty="0">
                <a:solidFill>
                  <a:schemeClr val="tx1"/>
                </a:solidFill>
                <a:ea typeface="MS PGothic" charset="0"/>
                <a:cs typeface="Arial"/>
              </a:rPr>
              <a:t>In determining the school that is in a student’s best interest to attend, LEAs must</a:t>
            </a:r>
            <a:r>
              <a:rPr lang="en-US" sz="2600" b="1" dirty="0" smtClean="0">
                <a:solidFill>
                  <a:schemeClr val="tx1"/>
                </a:solidFill>
                <a:ea typeface="MS PGothic" charset="0"/>
                <a:cs typeface="Arial"/>
              </a:rPr>
              <a:t>:</a:t>
            </a:r>
            <a:br>
              <a:rPr lang="en-US" sz="2600" b="1" dirty="0" smtClean="0">
                <a:solidFill>
                  <a:schemeClr val="tx1"/>
                </a:solidFill>
                <a:ea typeface="MS PGothic" charset="0"/>
                <a:cs typeface="Arial"/>
              </a:rPr>
            </a:br>
            <a:r>
              <a:rPr lang="en-US" sz="2600" b="1" dirty="0">
                <a:solidFill>
                  <a:schemeClr val="tx1"/>
                </a:solidFill>
                <a:ea typeface="MS PGothic" charset="0"/>
                <a:cs typeface="Arial"/>
              </a:rPr>
              <a:t/>
            </a:r>
            <a:br>
              <a:rPr lang="en-US" sz="2600" b="1" dirty="0">
                <a:solidFill>
                  <a:schemeClr val="tx1"/>
                </a:solidFill>
                <a:ea typeface="MS PGothic" charset="0"/>
                <a:cs typeface="Arial"/>
              </a:rPr>
            </a:br>
            <a:r>
              <a:rPr lang="en-US" sz="2600" b="1" dirty="0" smtClean="0">
                <a:solidFill>
                  <a:schemeClr val="tx1"/>
                </a:solidFill>
                <a:ea typeface="MS PGothic" charset="0"/>
                <a:cs typeface="Arial"/>
              </a:rPr>
              <a:t>    -  </a:t>
            </a:r>
            <a:r>
              <a:rPr lang="en-US" sz="2600" dirty="0" smtClean="0">
                <a:solidFill>
                  <a:schemeClr val="tx1">
                    <a:lumMod val="95000"/>
                    <a:lumOff val="5000"/>
                  </a:schemeClr>
                </a:solidFill>
                <a:ea typeface="MS PGothic" charset="0"/>
                <a:cs typeface="Arial"/>
              </a:rPr>
              <a:t>Make </a:t>
            </a:r>
            <a:r>
              <a:rPr lang="en-US" sz="2600" dirty="0">
                <a:solidFill>
                  <a:schemeClr val="tx1">
                    <a:lumMod val="95000"/>
                    <a:lumOff val="5000"/>
                  </a:schemeClr>
                </a:solidFill>
                <a:ea typeface="MS PGothic" charset="0"/>
                <a:cs typeface="Arial"/>
              </a:rPr>
              <a:t>a best interest determination, with a </a:t>
            </a:r>
            <a:r>
              <a:rPr lang="en-US" sz="2600" dirty="0" smtClean="0">
                <a:solidFill>
                  <a:schemeClr val="tx1">
                    <a:lumMod val="95000"/>
                    <a:lumOff val="5000"/>
                  </a:schemeClr>
                </a:solidFill>
                <a:ea typeface="MS PGothic" charset="0"/>
                <a:cs typeface="Arial"/>
              </a:rPr>
              <a:t/>
            </a:r>
            <a:br>
              <a:rPr lang="en-US" sz="2600" dirty="0" smtClean="0">
                <a:solidFill>
                  <a:schemeClr val="tx1">
                    <a:lumMod val="95000"/>
                    <a:lumOff val="5000"/>
                  </a:schemeClr>
                </a:solidFill>
                <a:ea typeface="MS PGothic" charset="0"/>
                <a:cs typeface="Arial"/>
              </a:rPr>
            </a:br>
            <a:r>
              <a:rPr lang="en-US" sz="2600" dirty="0">
                <a:solidFill>
                  <a:schemeClr val="tx1">
                    <a:lumMod val="95000"/>
                    <a:lumOff val="5000"/>
                  </a:schemeClr>
                </a:solidFill>
                <a:ea typeface="MS PGothic" charset="0"/>
                <a:cs typeface="Arial"/>
              </a:rPr>
              <a:t> </a:t>
            </a:r>
            <a:r>
              <a:rPr lang="en-US" sz="2600" dirty="0" smtClean="0">
                <a:solidFill>
                  <a:schemeClr val="tx1">
                    <a:lumMod val="95000"/>
                    <a:lumOff val="5000"/>
                  </a:schemeClr>
                </a:solidFill>
                <a:ea typeface="MS PGothic" charset="0"/>
                <a:cs typeface="Arial"/>
              </a:rPr>
              <a:t>      presumption </a:t>
            </a:r>
            <a:r>
              <a:rPr lang="en-US" sz="2600" dirty="0">
                <a:solidFill>
                  <a:schemeClr val="tx1">
                    <a:lumMod val="95000"/>
                    <a:lumOff val="5000"/>
                  </a:schemeClr>
                </a:solidFill>
                <a:ea typeface="MS PGothic" charset="0"/>
                <a:cs typeface="Arial"/>
              </a:rPr>
              <a:t>that staying in the school of origin </a:t>
            </a:r>
            <a:r>
              <a:rPr lang="en-US" sz="2600" dirty="0" smtClean="0">
                <a:solidFill>
                  <a:schemeClr val="tx1">
                    <a:lumMod val="95000"/>
                    <a:lumOff val="5000"/>
                  </a:schemeClr>
                </a:solidFill>
                <a:ea typeface="MS PGothic" charset="0"/>
                <a:cs typeface="Arial"/>
              </a:rPr>
              <a:t/>
            </a:r>
            <a:br>
              <a:rPr lang="en-US" sz="2600" dirty="0" smtClean="0">
                <a:solidFill>
                  <a:schemeClr val="tx1">
                    <a:lumMod val="95000"/>
                    <a:lumOff val="5000"/>
                  </a:schemeClr>
                </a:solidFill>
                <a:ea typeface="MS PGothic" charset="0"/>
                <a:cs typeface="Arial"/>
              </a:rPr>
            </a:br>
            <a:r>
              <a:rPr lang="en-US" sz="2600" dirty="0">
                <a:solidFill>
                  <a:schemeClr val="tx1">
                    <a:lumMod val="95000"/>
                    <a:lumOff val="5000"/>
                  </a:schemeClr>
                </a:solidFill>
                <a:ea typeface="MS PGothic" charset="0"/>
                <a:cs typeface="Arial"/>
              </a:rPr>
              <a:t> </a:t>
            </a:r>
            <a:r>
              <a:rPr lang="en-US" sz="2600" dirty="0" smtClean="0">
                <a:solidFill>
                  <a:schemeClr val="tx1">
                    <a:lumMod val="95000"/>
                    <a:lumOff val="5000"/>
                  </a:schemeClr>
                </a:solidFill>
                <a:ea typeface="MS PGothic" charset="0"/>
                <a:cs typeface="Arial"/>
              </a:rPr>
              <a:t>      is </a:t>
            </a:r>
            <a:r>
              <a:rPr lang="en-US" sz="2600" dirty="0">
                <a:solidFill>
                  <a:schemeClr val="tx1">
                    <a:lumMod val="95000"/>
                    <a:lumOff val="5000"/>
                  </a:schemeClr>
                </a:solidFill>
                <a:ea typeface="MS PGothic" charset="0"/>
                <a:cs typeface="Arial"/>
              </a:rPr>
              <a:t>in the student’s best interest unless it is </a:t>
            </a:r>
            <a:r>
              <a:rPr lang="en-US" sz="2600" dirty="0" smtClean="0">
                <a:solidFill>
                  <a:schemeClr val="tx1">
                    <a:lumMod val="95000"/>
                    <a:lumOff val="5000"/>
                  </a:schemeClr>
                </a:solidFill>
                <a:ea typeface="MS PGothic" charset="0"/>
                <a:cs typeface="Arial"/>
              </a:rPr>
              <a:t>against</a:t>
            </a:r>
            <a:br>
              <a:rPr lang="en-US" sz="2600" dirty="0" smtClean="0">
                <a:solidFill>
                  <a:schemeClr val="tx1">
                    <a:lumMod val="95000"/>
                    <a:lumOff val="5000"/>
                  </a:schemeClr>
                </a:solidFill>
                <a:ea typeface="MS PGothic" charset="0"/>
                <a:cs typeface="Arial"/>
              </a:rPr>
            </a:br>
            <a:r>
              <a:rPr lang="en-US" sz="2600" dirty="0">
                <a:solidFill>
                  <a:schemeClr val="tx1">
                    <a:lumMod val="95000"/>
                    <a:lumOff val="5000"/>
                  </a:schemeClr>
                </a:solidFill>
                <a:ea typeface="MS PGothic" charset="0"/>
                <a:cs typeface="Arial"/>
              </a:rPr>
              <a:t> </a:t>
            </a:r>
            <a:r>
              <a:rPr lang="en-US" sz="2600" dirty="0" smtClean="0">
                <a:solidFill>
                  <a:schemeClr val="tx1">
                    <a:lumMod val="95000"/>
                    <a:lumOff val="5000"/>
                  </a:schemeClr>
                </a:solidFill>
                <a:ea typeface="MS PGothic" charset="0"/>
                <a:cs typeface="Arial"/>
              </a:rPr>
              <a:t>      </a:t>
            </a:r>
            <a:r>
              <a:rPr lang="en-US" sz="2600" dirty="0">
                <a:solidFill>
                  <a:schemeClr val="tx1">
                    <a:lumMod val="95000"/>
                    <a:lumOff val="5000"/>
                  </a:schemeClr>
                </a:solidFill>
                <a:ea typeface="MS PGothic" charset="0"/>
                <a:cs typeface="Arial"/>
              </a:rPr>
              <a:t>the wishes of the parent, guardian, or </a:t>
            </a:r>
            <a:r>
              <a:rPr lang="en-US" sz="2600" dirty="0" smtClean="0">
                <a:solidFill>
                  <a:schemeClr val="tx1">
                    <a:lumMod val="95000"/>
                    <a:lumOff val="5000"/>
                  </a:schemeClr>
                </a:solidFill>
                <a:ea typeface="MS PGothic" charset="0"/>
                <a:cs typeface="Arial"/>
              </a:rPr>
              <a:t>  </a:t>
            </a:r>
            <a:br>
              <a:rPr lang="en-US" sz="2600" dirty="0" smtClean="0">
                <a:solidFill>
                  <a:schemeClr val="tx1">
                    <a:lumMod val="95000"/>
                    <a:lumOff val="5000"/>
                  </a:schemeClr>
                </a:solidFill>
                <a:ea typeface="MS PGothic" charset="0"/>
                <a:cs typeface="Arial"/>
              </a:rPr>
            </a:br>
            <a:r>
              <a:rPr lang="en-US" sz="2600" dirty="0">
                <a:solidFill>
                  <a:schemeClr val="tx1">
                    <a:lumMod val="95000"/>
                    <a:lumOff val="5000"/>
                  </a:schemeClr>
                </a:solidFill>
                <a:ea typeface="MS PGothic" charset="0"/>
                <a:cs typeface="Arial"/>
              </a:rPr>
              <a:t> </a:t>
            </a:r>
            <a:r>
              <a:rPr lang="en-US" sz="2600" dirty="0" smtClean="0">
                <a:solidFill>
                  <a:schemeClr val="tx1">
                    <a:lumMod val="95000"/>
                    <a:lumOff val="5000"/>
                  </a:schemeClr>
                </a:solidFill>
                <a:ea typeface="MS PGothic" charset="0"/>
                <a:cs typeface="Arial"/>
              </a:rPr>
              <a:t>      unaccompanied youth</a:t>
            </a:r>
            <a:br>
              <a:rPr lang="en-US" sz="2600" dirty="0" smtClean="0">
                <a:solidFill>
                  <a:schemeClr val="tx1">
                    <a:lumMod val="95000"/>
                    <a:lumOff val="5000"/>
                  </a:schemeClr>
                </a:solidFill>
                <a:ea typeface="MS PGothic" charset="0"/>
                <a:cs typeface="Arial"/>
              </a:rPr>
            </a:br>
            <a:r>
              <a:rPr lang="en-US" sz="2600" dirty="0">
                <a:solidFill>
                  <a:schemeClr val="tx1">
                    <a:lumMod val="95000"/>
                    <a:lumOff val="5000"/>
                  </a:schemeClr>
                </a:solidFill>
                <a:ea typeface="MS PGothic" charset="0"/>
                <a:cs typeface="Arial"/>
              </a:rPr>
              <a:t/>
            </a:r>
            <a:br>
              <a:rPr lang="en-US" sz="2600" dirty="0">
                <a:solidFill>
                  <a:schemeClr val="tx1">
                    <a:lumMod val="95000"/>
                    <a:lumOff val="5000"/>
                  </a:schemeClr>
                </a:solidFill>
                <a:ea typeface="MS PGothic" charset="0"/>
                <a:cs typeface="Arial"/>
              </a:rPr>
            </a:br>
            <a:r>
              <a:rPr lang="en-US" sz="2600" dirty="0" smtClean="0">
                <a:solidFill>
                  <a:schemeClr val="tx1">
                    <a:lumMod val="95000"/>
                    <a:lumOff val="5000"/>
                  </a:schemeClr>
                </a:solidFill>
                <a:ea typeface="MS PGothic" charset="0"/>
                <a:cs typeface="Arial"/>
              </a:rPr>
              <a:t>    -  Consider </a:t>
            </a:r>
            <a:r>
              <a:rPr lang="en-US" sz="2600" dirty="0">
                <a:solidFill>
                  <a:schemeClr val="tx1">
                    <a:lumMod val="95000"/>
                    <a:lumOff val="5000"/>
                  </a:schemeClr>
                </a:solidFill>
                <a:ea typeface="MS PGothic" charset="0"/>
                <a:cs typeface="Arial"/>
              </a:rPr>
              <a:t>student-centered factors, including </a:t>
            </a:r>
            <a:r>
              <a:rPr lang="en-US" sz="2600" dirty="0" smtClean="0">
                <a:solidFill>
                  <a:schemeClr val="tx1">
                    <a:lumMod val="95000"/>
                    <a:lumOff val="5000"/>
                  </a:schemeClr>
                </a:solidFill>
                <a:ea typeface="MS PGothic" charset="0"/>
                <a:cs typeface="Arial"/>
              </a:rPr>
              <a:t>the</a:t>
            </a:r>
            <a:br>
              <a:rPr lang="en-US" sz="2600" dirty="0" smtClean="0">
                <a:solidFill>
                  <a:schemeClr val="tx1">
                    <a:lumMod val="95000"/>
                    <a:lumOff val="5000"/>
                  </a:schemeClr>
                </a:solidFill>
                <a:ea typeface="MS PGothic" charset="0"/>
                <a:cs typeface="Arial"/>
              </a:rPr>
            </a:br>
            <a:r>
              <a:rPr lang="en-US" sz="2600" dirty="0">
                <a:solidFill>
                  <a:schemeClr val="tx1">
                    <a:lumMod val="95000"/>
                    <a:lumOff val="5000"/>
                  </a:schemeClr>
                </a:solidFill>
                <a:ea typeface="MS PGothic" charset="0"/>
                <a:cs typeface="Arial"/>
              </a:rPr>
              <a:t> </a:t>
            </a:r>
            <a:r>
              <a:rPr lang="en-US" sz="2600" dirty="0" smtClean="0">
                <a:solidFill>
                  <a:schemeClr val="tx1">
                    <a:lumMod val="95000"/>
                    <a:lumOff val="5000"/>
                  </a:schemeClr>
                </a:solidFill>
                <a:ea typeface="MS PGothic" charset="0"/>
                <a:cs typeface="Arial"/>
              </a:rPr>
              <a:t>      </a:t>
            </a:r>
            <a:r>
              <a:rPr lang="en-US" sz="2600" dirty="0">
                <a:solidFill>
                  <a:schemeClr val="tx1">
                    <a:lumMod val="95000"/>
                    <a:lumOff val="5000"/>
                  </a:schemeClr>
                </a:solidFill>
                <a:ea typeface="MS PGothic" charset="0"/>
                <a:cs typeface="Arial"/>
              </a:rPr>
              <a:t>impact of mobility on achievement, education, </a:t>
            </a:r>
            <a:r>
              <a:rPr lang="en-US" sz="2600" dirty="0" smtClean="0">
                <a:solidFill>
                  <a:schemeClr val="tx1">
                    <a:lumMod val="95000"/>
                    <a:lumOff val="5000"/>
                  </a:schemeClr>
                </a:solidFill>
                <a:ea typeface="MS PGothic" charset="0"/>
                <a:cs typeface="Arial"/>
              </a:rPr>
              <a:t/>
            </a:r>
            <a:br>
              <a:rPr lang="en-US" sz="2600" dirty="0" smtClean="0">
                <a:solidFill>
                  <a:schemeClr val="tx1">
                    <a:lumMod val="95000"/>
                    <a:lumOff val="5000"/>
                  </a:schemeClr>
                </a:solidFill>
                <a:ea typeface="MS PGothic" charset="0"/>
                <a:cs typeface="Arial"/>
              </a:rPr>
            </a:br>
            <a:r>
              <a:rPr lang="en-US" sz="2600" dirty="0">
                <a:solidFill>
                  <a:schemeClr val="tx1">
                    <a:lumMod val="95000"/>
                    <a:lumOff val="5000"/>
                  </a:schemeClr>
                </a:solidFill>
                <a:ea typeface="MS PGothic" charset="0"/>
                <a:cs typeface="Arial"/>
              </a:rPr>
              <a:t> </a:t>
            </a:r>
            <a:r>
              <a:rPr lang="en-US" sz="2600" dirty="0" smtClean="0">
                <a:solidFill>
                  <a:schemeClr val="tx1">
                    <a:lumMod val="95000"/>
                    <a:lumOff val="5000"/>
                  </a:schemeClr>
                </a:solidFill>
                <a:ea typeface="MS PGothic" charset="0"/>
                <a:cs typeface="Arial"/>
              </a:rPr>
              <a:t>      health</a:t>
            </a:r>
            <a:r>
              <a:rPr lang="en-US" sz="2600" dirty="0">
                <a:solidFill>
                  <a:schemeClr val="tx1">
                    <a:lumMod val="95000"/>
                    <a:lumOff val="5000"/>
                  </a:schemeClr>
                </a:solidFill>
                <a:ea typeface="MS PGothic" charset="0"/>
                <a:cs typeface="Arial"/>
              </a:rPr>
              <a:t>, safety, and educational supports</a:t>
            </a:r>
            <a:br>
              <a:rPr lang="en-US" sz="2600" dirty="0">
                <a:solidFill>
                  <a:schemeClr val="tx1">
                    <a:lumMod val="95000"/>
                    <a:lumOff val="5000"/>
                  </a:schemeClr>
                </a:solidFill>
                <a:ea typeface="MS PGothic" charset="0"/>
                <a:cs typeface="Arial"/>
              </a:rPr>
            </a:br>
            <a:endParaRPr lang="en-US" sz="2600" kern="1200" dirty="0">
              <a:solidFill>
                <a:prstClr val="black"/>
              </a:solidFill>
              <a:latin typeface="Arial" charset="0"/>
              <a:ea typeface="Arial" charset="0"/>
              <a:cs typeface="Arial"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105626"/>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590800" y="304800"/>
            <a:ext cx="63380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Best Interest Determinations</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29</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1031050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3400" y="1066800"/>
            <a:ext cx="8610600" cy="5486400"/>
          </a:xfrm>
        </p:spPr>
        <p:txBody>
          <a:bodyPr/>
          <a:lstStyle/>
          <a:p>
            <a:pPr algn="l" eaLnBrk="1" hangingPunct="1">
              <a:spcAft>
                <a:spcPts val="2400"/>
              </a:spcAft>
              <a:buClr>
                <a:schemeClr val="accent1"/>
              </a:buClr>
            </a:pPr>
            <a:r>
              <a:rPr lang="en-US" sz="3200" dirty="0" smtClean="0">
                <a:solidFill>
                  <a:schemeClr val="tx1"/>
                </a:solidFill>
                <a:latin typeface="Arial" pitchFamily="34" charset="0"/>
                <a:ea typeface="ＭＳ Ｐゴシック" pitchFamily="-107" charset="-128"/>
                <a:cs typeface="Arial" pitchFamily="34" charset="0"/>
              </a:rPr>
              <a:t>1</a:t>
            </a:r>
            <a:r>
              <a:rPr lang="en-US" sz="3200" dirty="0">
                <a:solidFill>
                  <a:schemeClr val="tx1"/>
                </a:solidFill>
                <a:latin typeface="Arial" pitchFamily="34" charset="0"/>
                <a:ea typeface="ＭＳ Ｐゴシック" pitchFamily="-107" charset="-128"/>
                <a:cs typeface="Arial" pitchFamily="34" charset="0"/>
              </a:rPr>
              <a:t>.  </a:t>
            </a:r>
            <a:r>
              <a:rPr lang="en-US" sz="3200" dirty="0" smtClean="0">
                <a:solidFill>
                  <a:schemeClr val="tx1"/>
                </a:solidFill>
                <a:latin typeface="Arial" pitchFamily="34" charset="0"/>
                <a:ea typeface="ＭＳ Ｐゴシック" pitchFamily="-107" charset="-128"/>
                <a:cs typeface="Arial" pitchFamily="34" charset="0"/>
              </a:rPr>
              <a:t>Welcome and Introductions</a:t>
            </a:r>
            <a:br>
              <a:rPr lang="en-US" sz="3200" dirty="0" smtClean="0">
                <a:solidFill>
                  <a:schemeClr val="tx1"/>
                </a:solidFill>
                <a:latin typeface="Arial" pitchFamily="34" charset="0"/>
                <a:ea typeface="ＭＳ Ｐゴシック" pitchFamily="-107" charset="-128"/>
                <a:cs typeface="Arial" pitchFamily="34" charset="0"/>
              </a:rPr>
            </a:br>
            <a:r>
              <a:rPr lang="en-US" sz="3200" dirty="0" smtClean="0">
                <a:solidFill>
                  <a:schemeClr val="tx1"/>
                </a:solidFill>
                <a:latin typeface="Arial" pitchFamily="34" charset="0"/>
                <a:ea typeface="ＭＳ Ｐゴシック" pitchFamily="-107" charset="-128"/>
                <a:cs typeface="Arial" pitchFamily="34" charset="0"/>
              </a:rPr>
              <a:t>2.  McKinney-Vento Homeless Assistance Act</a:t>
            </a:r>
            <a:r>
              <a:rPr lang="en-US" sz="3200" dirty="0">
                <a:solidFill>
                  <a:schemeClr val="tx1"/>
                </a:solidFill>
                <a:latin typeface="Arial" pitchFamily="34" charset="0"/>
                <a:ea typeface="ＭＳ Ｐゴシック" pitchFamily="-107" charset="-128"/>
                <a:cs typeface="Arial" pitchFamily="34" charset="0"/>
              </a:rPr>
              <a:t/>
            </a:r>
            <a:br>
              <a:rPr lang="en-US" sz="3200" dirty="0">
                <a:solidFill>
                  <a:schemeClr val="tx1"/>
                </a:solidFill>
                <a:latin typeface="Arial" pitchFamily="34" charset="0"/>
                <a:ea typeface="ＭＳ Ｐゴシック" pitchFamily="-107" charset="-128"/>
                <a:cs typeface="Arial" pitchFamily="34" charset="0"/>
              </a:rPr>
            </a:br>
            <a:r>
              <a:rPr lang="en-US" sz="3200" dirty="0" smtClean="0">
                <a:solidFill>
                  <a:schemeClr val="tx1"/>
                </a:solidFill>
                <a:latin typeface="Arial" pitchFamily="34" charset="0"/>
                <a:ea typeface="ＭＳ Ｐゴシック" pitchFamily="-107" charset="-128"/>
                <a:cs typeface="Arial" pitchFamily="34" charset="0"/>
              </a:rPr>
              <a:t>3.  Student Enrollment and Identification</a:t>
            </a:r>
            <a:r>
              <a:rPr lang="en-US" sz="3200" dirty="0">
                <a:solidFill>
                  <a:schemeClr val="tx1"/>
                </a:solidFill>
                <a:latin typeface="Arial" pitchFamily="34" charset="0"/>
                <a:ea typeface="ＭＳ Ｐゴシック" pitchFamily="-107" charset="-128"/>
                <a:cs typeface="Arial" pitchFamily="34" charset="0"/>
              </a:rPr>
              <a:t/>
            </a:r>
            <a:br>
              <a:rPr lang="en-US" sz="3200" dirty="0">
                <a:solidFill>
                  <a:schemeClr val="tx1"/>
                </a:solidFill>
                <a:latin typeface="Arial" pitchFamily="34" charset="0"/>
                <a:ea typeface="ＭＳ Ｐゴシック" pitchFamily="-107" charset="-128"/>
                <a:cs typeface="Arial" pitchFamily="34" charset="0"/>
              </a:rPr>
            </a:br>
            <a:r>
              <a:rPr lang="en-US" sz="3200" dirty="0" smtClean="0">
                <a:solidFill>
                  <a:schemeClr val="tx1"/>
                </a:solidFill>
                <a:latin typeface="Arial" pitchFamily="34" charset="0"/>
                <a:ea typeface="ＭＳ Ｐゴシック" pitchFamily="-107" charset="-128"/>
                <a:cs typeface="Arial" pitchFamily="34" charset="0"/>
              </a:rPr>
              <a:t>4.  McKinney-Vento Program Services</a:t>
            </a:r>
            <a:r>
              <a:rPr lang="en-US" sz="3200" dirty="0">
                <a:solidFill>
                  <a:schemeClr val="tx1"/>
                </a:solidFill>
                <a:latin typeface="Arial" pitchFamily="34" charset="0"/>
                <a:ea typeface="ＭＳ Ｐゴシック" pitchFamily="-107" charset="-128"/>
                <a:cs typeface="Arial" pitchFamily="34" charset="0"/>
              </a:rPr>
              <a:t/>
            </a:r>
            <a:br>
              <a:rPr lang="en-US" sz="3200" dirty="0">
                <a:solidFill>
                  <a:schemeClr val="tx1"/>
                </a:solidFill>
                <a:latin typeface="Arial" pitchFamily="34" charset="0"/>
                <a:ea typeface="ＭＳ Ｐゴシック" pitchFamily="-107" charset="-128"/>
                <a:cs typeface="Arial" pitchFamily="34" charset="0"/>
              </a:rPr>
            </a:br>
            <a:r>
              <a:rPr lang="en-US" sz="3200" dirty="0" smtClean="0">
                <a:solidFill>
                  <a:schemeClr val="tx1"/>
                </a:solidFill>
                <a:latin typeface="Arial" pitchFamily="34" charset="0"/>
                <a:ea typeface="ＭＳ Ｐゴシック" pitchFamily="-107" charset="-128"/>
                <a:cs typeface="Arial" pitchFamily="34" charset="0"/>
              </a:rPr>
              <a:t>5.  Dispute Resolution Process</a:t>
            </a:r>
            <a:br>
              <a:rPr lang="en-US" sz="3200" dirty="0" smtClean="0">
                <a:solidFill>
                  <a:schemeClr val="tx1"/>
                </a:solidFill>
                <a:latin typeface="Arial" pitchFamily="34" charset="0"/>
                <a:ea typeface="ＭＳ Ｐゴシック" pitchFamily="-107" charset="-128"/>
                <a:cs typeface="Arial" pitchFamily="34" charset="0"/>
              </a:rPr>
            </a:br>
            <a:r>
              <a:rPr lang="en-US" sz="3200" dirty="0" smtClean="0">
                <a:solidFill>
                  <a:schemeClr val="tx1"/>
                </a:solidFill>
                <a:latin typeface="Arial" pitchFamily="34" charset="0"/>
                <a:ea typeface="ＭＳ Ｐゴシック" pitchFamily="-107" charset="-128"/>
                <a:cs typeface="Arial" pitchFamily="34" charset="0"/>
              </a:rPr>
              <a:t>6.  Updates and Resources</a:t>
            </a:r>
            <a:r>
              <a:rPr lang="en-US" sz="3200" dirty="0">
                <a:solidFill>
                  <a:schemeClr val="tx1"/>
                </a:solidFill>
                <a:latin typeface="Arial" pitchFamily="34" charset="0"/>
                <a:ea typeface="ＭＳ Ｐゴシック" pitchFamily="-107" charset="-128"/>
                <a:cs typeface="Arial" pitchFamily="34" charset="0"/>
              </a:rPr>
              <a:t/>
            </a:r>
            <a:br>
              <a:rPr lang="en-US" sz="3200" dirty="0">
                <a:solidFill>
                  <a:schemeClr val="tx1"/>
                </a:solidFill>
                <a:latin typeface="Arial" pitchFamily="34" charset="0"/>
                <a:ea typeface="ＭＳ Ｐゴシック" pitchFamily="-107" charset="-128"/>
                <a:cs typeface="Arial" pitchFamily="34" charset="0"/>
              </a:rPr>
            </a:br>
            <a:endParaRPr lang="en-US" sz="1400" dirty="0" smtClean="0">
              <a:solidFill>
                <a:schemeClr val="tx1"/>
              </a:solidFill>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4011" y="1138283"/>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5240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a:t>
            </a:fld>
            <a:endParaRPr lang="en-US" dirty="0">
              <a:solidFill>
                <a:prstClr val="black"/>
              </a:solidFill>
            </a:endParaRPr>
          </a:p>
        </p:txBody>
      </p:sp>
      <p:sp>
        <p:nvSpPr>
          <p:cNvPr id="2" name="TextBox 1"/>
          <p:cNvSpPr txBox="1"/>
          <p:nvPr/>
        </p:nvSpPr>
        <p:spPr>
          <a:xfrm>
            <a:off x="3577389" y="375662"/>
            <a:ext cx="5562600" cy="584775"/>
          </a:xfrm>
          <a:prstGeom prst="rect">
            <a:avLst/>
          </a:prstGeom>
          <a:noFill/>
        </p:spPr>
        <p:txBody>
          <a:bodyPr wrap="square" rtlCol="0">
            <a:spAutoFit/>
          </a:bodyPr>
          <a:lstStyle/>
          <a:p>
            <a:pPr algn="r"/>
            <a:r>
              <a:rPr lang="en-US" sz="3200" dirty="0" smtClean="0">
                <a:latin typeface="Arial" pitchFamily="34" charset="0"/>
                <a:ea typeface="ＭＳ Ｐゴシック" pitchFamily="-107" charset="-128"/>
                <a:cs typeface="Arial" pitchFamily="34" charset="0"/>
              </a:rPr>
              <a:t>Training Agenda</a:t>
            </a:r>
            <a:endParaRPr lang="en-US" sz="3200"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52400" y="0"/>
            <a:ext cx="1094740" cy="1094740"/>
          </a:xfrm>
          <a:prstGeom prst="rect">
            <a:avLst/>
          </a:prstGeom>
        </p:spPr>
      </p:pic>
    </p:spTree>
    <p:extLst>
      <p:ext uri="{BB962C8B-B14F-4D97-AF65-F5344CB8AC3E}">
        <p14:creationId xmlns:p14="http://schemas.microsoft.com/office/powerpoint/2010/main" val="3380998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457200" y="1143000"/>
            <a:ext cx="8534400" cy="5105400"/>
          </a:xfrm>
        </p:spPr>
        <p:txBody>
          <a:bodyPr/>
          <a:lstStyle/>
          <a:p>
            <a:pPr marL="511175" indent="9525" algn="l" eaLnBrk="1" hangingPunct="1">
              <a:lnSpc>
                <a:spcPct val="90000"/>
              </a:lnSpc>
              <a:spcAft>
                <a:spcPts val="1200"/>
              </a:spcAft>
            </a:pPr>
            <a:r>
              <a:rPr lang="en-US" sz="2800" dirty="0" smtClean="0">
                <a:solidFill>
                  <a:srgbClr val="1F2251"/>
                </a:solidFill>
              </a:rPr>
              <a:t/>
            </a:r>
            <a:br>
              <a:rPr lang="en-US" sz="2800" dirty="0" smtClean="0">
                <a:solidFill>
                  <a:srgbClr val="1F2251"/>
                </a:solidFill>
              </a:rPr>
            </a:br>
            <a:r>
              <a:rPr lang="en-US" sz="2800" dirty="0" smtClean="0">
                <a:solidFill>
                  <a:srgbClr val="1F2251"/>
                </a:solidFill>
              </a:rPr>
              <a:t/>
            </a:r>
            <a:br>
              <a:rPr lang="en-US" sz="2800" dirty="0" smtClean="0">
                <a:solidFill>
                  <a:srgbClr val="1F2251"/>
                </a:solidFill>
              </a:rPr>
            </a:br>
            <a:r>
              <a:rPr lang="en-US" sz="2800" dirty="0" smtClean="0">
                <a:solidFill>
                  <a:srgbClr val="1F2251"/>
                </a:solidFill>
              </a:rPr>
              <a:t/>
            </a:r>
            <a:br>
              <a:rPr lang="en-US" sz="2800" dirty="0" smtClean="0">
                <a:solidFill>
                  <a:srgbClr val="1F2251"/>
                </a:solidFill>
              </a:rPr>
            </a:br>
            <a:r>
              <a:rPr lang="en-US" sz="2800" dirty="0" smtClean="0">
                <a:solidFill>
                  <a:srgbClr val="1F2251"/>
                </a:solidFill>
              </a:rPr>
              <a:t>    </a:t>
            </a:r>
            <a:r>
              <a:rPr lang="en-US" sz="2800" dirty="0" smtClean="0">
                <a:solidFill>
                  <a:schemeClr val="tx1"/>
                </a:solidFill>
                <a:latin typeface="+mn-lt"/>
              </a:rPr>
              <a:t>LEAs also must provide students in homeless</a:t>
            </a:r>
            <a:br>
              <a:rPr lang="en-US" sz="2800" dirty="0" smtClean="0">
                <a:solidFill>
                  <a:schemeClr val="tx1"/>
                </a:solidFill>
                <a:latin typeface="+mn-lt"/>
              </a:rPr>
            </a:br>
            <a:r>
              <a:rPr lang="en-US" sz="2800" dirty="0" smtClean="0">
                <a:solidFill>
                  <a:schemeClr val="tx1"/>
                </a:solidFill>
                <a:latin typeface="+mn-lt"/>
              </a:rPr>
              <a:t>	situations with transportation services 	comparable to those provided to other 	students.				</a:t>
            </a:r>
            <a:r>
              <a:rPr lang="en-US" sz="2000" dirty="0" smtClean="0">
                <a:solidFill>
                  <a:schemeClr val="tx1"/>
                </a:solidFill>
                <a:latin typeface="+mn-lt"/>
              </a:rPr>
              <a:t>11432(g)(4)(A)</a:t>
            </a:r>
            <a:br>
              <a:rPr lang="en-US" sz="2000" dirty="0" smtClean="0">
                <a:solidFill>
                  <a:schemeClr val="tx1"/>
                </a:solidFill>
                <a:latin typeface="+mn-lt"/>
              </a:rPr>
            </a:br>
            <a:r>
              <a:rPr lang="en-US" sz="2800" dirty="0" smtClean="0">
                <a:solidFill>
                  <a:schemeClr val="tx1"/>
                </a:solidFill>
                <a:latin typeface="+mn-lt"/>
              </a:rPr>
              <a:t/>
            </a:r>
            <a:br>
              <a:rPr lang="en-US" sz="2800" dirty="0" smtClean="0">
                <a:solidFill>
                  <a:schemeClr val="tx1"/>
                </a:solidFill>
                <a:latin typeface="+mn-lt"/>
              </a:rPr>
            </a:br>
            <a:r>
              <a:rPr lang="en-US" sz="2800" dirty="0">
                <a:solidFill>
                  <a:schemeClr val="tx1"/>
                </a:solidFill>
                <a:latin typeface="+mn-lt"/>
              </a:rPr>
              <a:t> </a:t>
            </a:r>
            <a:r>
              <a:rPr lang="en-US" sz="2800" dirty="0" smtClean="0">
                <a:solidFill>
                  <a:schemeClr val="tx1"/>
                </a:solidFill>
                <a:latin typeface="+mn-lt"/>
              </a:rPr>
              <a:t>   LEAs must eliminate barriers to the </a:t>
            </a:r>
            <a:r>
              <a:rPr lang="en-US" sz="2800" dirty="0" smtClean="0">
                <a:solidFill>
                  <a:srgbClr val="2A2D6C"/>
                </a:solidFill>
                <a:latin typeface="+mn-lt"/>
              </a:rPr>
              <a:t>	</a:t>
            </a:r>
            <a:r>
              <a:rPr lang="en-US" sz="2800" dirty="0" smtClean="0">
                <a:solidFill>
                  <a:srgbClr val="C40000"/>
                </a:solidFill>
                <a:latin typeface="+mn-lt"/>
              </a:rPr>
              <a:t>identification</a:t>
            </a:r>
            <a:r>
              <a:rPr lang="en-US" sz="2800" dirty="0" smtClean="0">
                <a:solidFill>
                  <a:schemeClr val="tx1"/>
                </a:solidFill>
                <a:latin typeface="+mn-lt"/>
              </a:rPr>
              <a:t>, enrollment and retention of 	students experiencing homelessness 	(including transportation barriers).	</a:t>
            </a:r>
            <a:br>
              <a:rPr lang="en-US" sz="2800" dirty="0" smtClean="0">
                <a:solidFill>
                  <a:schemeClr val="tx1"/>
                </a:solidFill>
                <a:latin typeface="+mn-lt"/>
              </a:rPr>
            </a:br>
            <a:r>
              <a:rPr lang="en-US" sz="2800" dirty="0" smtClean="0">
                <a:solidFill>
                  <a:schemeClr val="tx1"/>
                </a:solidFill>
                <a:latin typeface="+mn-lt"/>
              </a:rPr>
              <a:t>						</a:t>
            </a:r>
            <a:r>
              <a:rPr lang="en-US" sz="2000" dirty="0" smtClean="0">
                <a:solidFill>
                  <a:schemeClr val="tx1"/>
                </a:solidFill>
                <a:latin typeface="+mn-lt"/>
              </a:rPr>
              <a:t>11432(g)(1)(I)</a:t>
            </a:r>
            <a:r>
              <a:rPr lang="en-US" sz="2800" dirty="0" smtClean="0">
                <a:solidFill>
                  <a:srgbClr val="2A2D6C"/>
                </a:solidFill>
                <a:latin typeface="+mn-lt"/>
              </a:rPr>
              <a:t/>
            </a:r>
            <a:br>
              <a:rPr lang="en-US" sz="2800" dirty="0" smtClean="0">
                <a:solidFill>
                  <a:srgbClr val="2A2D6C"/>
                </a:solidFill>
                <a:latin typeface="+mn-lt"/>
              </a:rPr>
            </a:br>
            <a:r>
              <a:rPr lang="en-US" sz="2800" dirty="0" smtClean="0">
                <a:solidFill>
                  <a:srgbClr val="C40000"/>
                </a:solidFill>
                <a:latin typeface="+mn-lt"/>
                <a:ea typeface="Calibri" charset="0"/>
                <a:cs typeface="Calibri" charset="0"/>
              </a:rPr>
              <a:t/>
            </a:r>
            <a:br>
              <a:rPr lang="en-US" sz="2800" dirty="0" smtClean="0">
                <a:solidFill>
                  <a:srgbClr val="C40000"/>
                </a:solidFill>
                <a:latin typeface="+mn-lt"/>
                <a:ea typeface="Calibri" charset="0"/>
                <a:cs typeface="Calibri" charset="0"/>
              </a:rPr>
            </a:br>
            <a:r>
              <a:rPr lang="en-US" sz="2800" dirty="0" smtClean="0">
                <a:solidFill>
                  <a:srgbClr val="C40000"/>
                </a:solidFill>
                <a:latin typeface="+mn-lt"/>
                <a:ea typeface="Calibri" charset="0"/>
                <a:cs typeface="Calibri" charset="0"/>
              </a:rPr>
              <a:t>           </a:t>
            </a:r>
            <a:r>
              <a:rPr lang="en-US" sz="2800" dirty="0" smtClean="0">
                <a:solidFill>
                  <a:srgbClr val="1F2251"/>
                </a:solidFill>
                <a:latin typeface="+mn-lt"/>
              </a:rPr>
              <a:t/>
            </a:r>
            <a:br>
              <a:rPr lang="en-US" sz="2800" dirty="0" smtClean="0">
                <a:solidFill>
                  <a:srgbClr val="1F2251"/>
                </a:solidFill>
                <a:latin typeface="+mn-lt"/>
              </a:rPr>
            </a:br>
            <a:endParaRPr lang="en-US" sz="2800" dirty="0" smtClean="0">
              <a:solidFill>
                <a:schemeClr val="tx1"/>
              </a:solidFill>
              <a:latin typeface="+mn-lt"/>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22865" y="1123406"/>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590800" y="304800"/>
            <a:ext cx="63380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Transportation – Key Provisions</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30</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29632149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09600" y="990600"/>
            <a:ext cx="8229600" cy="5562600"/>
          </a:xfrm>
        </p:spPr>
        <p:txBody>
          <a:bodyPr/>
          <a:lstStyle/>
          <a:p>
            <a:pPr algn="l" eaLnBrk="1" hangingPunct="1">
              <a:lnSpc>
                <a:spcPct val="90000"/>
              </a:lnSpc>
            </a:pPr>
            <a:r>
              <a:rPr lang="en-US" sz="2800" dirty="0" smtClean="0">
                <a:solidFill>
                  <a:schemeClr val="tx1"/>
                </a:solidFill>
                <a:latin typeface="+mn-lt"/>
              </a:rPr>
              <a:t>If a dispute arises over </a:t>
            </a:r>
            <a:r>
              <a:rPr lang="en-US" sz="2800" dirty="0" smtClean="0">
                <a:solidFill>
                  <a:srgbClr val="C40000"/>
                </a:solidFill>
                <a:latin typeface="+mn-lt"/>
              </a:rPr>
              <a:t>eligibility</a:t>
            </a:r>
            <a:r>
              <a:rPr lang="en-US" sz="2800" dirty="0" smtClean="0">
                <a:solidFill>
                  <a:schemeClr val="tx1"/>
                </a:solidFill>
                <a:latin typeface="+mn-lt"/>
              </a:rPr>
              <a:t>, school selection or enrollment in a school:		</a:t>
            </a:r>
            <a:r>
              <a:rPr lang="en-US" sz="2000" dirty="0" smtClean="0">
                <a:solidFill>
                  <a:schemeClr val="tx1"/>
                </a:solidFill>
                <a:latin typeface="+mn-lt"/>
              </a:rPr>
              <a:t>11432(g)(3)(E) </a:t>
            </a:r>
            <a:br>
              <a:rPr lang="en-US" sz="2000" dirty="0" smtClean="0">
                <a:solidFill>
                  <a:schemeClr val="tx1"/>
                </a:solidFill>
                <a:latin typeface="+mn-lt"/>
              </a:rPr>
            </a:br>
            <a:r>
              <a:rPr lang="en-US" sz="2800" dirty="0" smtClean="0">
                <a:solidFill>
                  <a:schemeClr val="tx1"/>
                </a:solidFill>
                <a:latin typeface="+mn-lt"/>
              </a:rPr>
              <a:t/>
            </a:r>
            <a:br>
              <a:rPr lang="en-US" sz="2800" dirty="0" smtClean="0">
                <a:solidFill>
                  <a:schemeClr val="tx1"/>
                </a:solidFill>
                <a:latin typeface="+mn-lt"/>
              </a:rPr>
            </a:br>
            <a:r>
              <a:rPr lang="en-US" sz="2800" dirty="0" smtClean="0">
                <a:solidFill>
                  <a:schemeClr val="tx1"/>
                </a:solidFill>
                <a:latin typeface="+mn-lt"/>
              </a:rPr>
              <a:t>•   The student shall be immediately enrolled in the</a:t>
            </a:r>
            <a:br>
              <a:rPr lang="en-US" sz="2800" dirty="0" smtClean="0">
                <a:solidFill>
                  <a:schemeClr val="tx1"/>
                </a:solidFill>
                <a:latin typeface="+mn-lt"/>
              </a:rPr>
            </a:br>
            <a:r>
              <a:rPr lang="en-US" sz="2800" dirty="0" smtClean="0">
                <a:solidFill>
                  <a:schemeClr val="tx1"/>
                </a:solidFill>
                <a:latin typeface="+mn-lt"/>
              </a:rPr>
              <a:t>    school in which enrollment is sought, pending </a:t>
            </a:r>
            <a:br>
              <a:rPr lang="en-US" sz="2800" dirty="0" smtClean="0">
                <a:solidFill>
                  <a:schemeClr val="tx1"/>
                </a:solidFill>
                <a:latin typeface="+mn-lt"/>
              </a:rPr>
            </a:br>
            <a:r>
              <a:rPr lang="en-US" sz="2800" dirty="0" smtClean="0">
                <a:solidFill>
                  <a:schemeClr val="tx1"/>
                </a:solidFill>
                <a:latin typeface="+mn-lt"/>
              </a:rPr>
              <a:t>    resolution of the dispute </a:t>
            </a:r>
            <a:r>
              <a:rPr lang="en-US" sz="2800" dirty="0" smtClean="0">
                <a:solidFill>
                  <a:srgbClr val="C40000"/>
                </a:solidFill>
                <a:latin typeface="+mn-lt"/>
              </a:rPr>
              <a:t>(including all available </a:t>
            </a:r>
            <a:br>
              <a:rPr lang="en-US" sz="2800" dirty="0" smtClean="0">
                <a:solidFill>
                  <a:srgbClr val="C40000"/>
                </a:solidFill>
                <a:latin typeface="+mn-lt"/>
              </a:rPr>
            </a:br>
            <a:r>
              <a:rPr lang="en-US" sz="2800" dirty="0" smtClean="0">
                <a:solidFill>
                  <a:srgbClr val="C40000"/>
                </a:solidFill>
                <a:latin typeface="+mn-lt"/>
              </a:rPr>
              <a:t>    </a:t>
            </a:r>
            <a:r>
              <a:rPr lang="en-US" sz="2800" dirty="0" smtClean="0">
                <a:solidFill>
                  <a:srgbClr val="C00000"/>
                </a:solidFill>
                <a:latin typeface="+mn-lt"/>
              </a:rPr>
              <a:t>appeals).</a:t>
            </a:r>
            <a:r>
              <a:rPr lang="en-US" sz="2800" dirty="0" smtClean="0">
                <a:solidFill>
                  <a:schemeClr val="tx2">
                    <a:lumMod val="75000"/>
                  </a:schemeClr>
                </a:solidFill>
                <a:latin typeface="+mn-lt"/>
              </a:rPr>
              <a:t/>
            </a:r>
            <a:br>
              <a:rPr lang="en-US" sz="2800" dirty="0" smtClean="0">
                <a:solidFill>
                  <a:schemeClr val="tx2">
                    <a:lumMod val="75000"/>
                  </a:schemeClr>
                </a:solidFill>
                <a:latin typeface="+mn-lt"/>
              </a:rPr>
            </a:br>
            <a:r>
              <a:rPr lang="en-US" sz="2800" dirty="0" smtClean="0">
                <a:solidFill>
                  <a:schemeClr val="tx1"/>
                </a:solidFill>
                <a:latin typeface="+mn-lt"/>
              </a:rPr>
              <a:t/>
            </a:r>
            <a:br>
              <a:rPr lang="en-US" sz="2800" dirty="0" smtClean="0">
                <a:solidFill>
                  <a:schemeClr val="tx1"/>
                </a:solidFill>
                <a:latin typeface="+mn-lt"/>
              </a:rPr>
            </a:br>
            <a:r>
              <a:rPr lang="en-US" sz="2800" dirty="0" smtClean="0">
                <a:solidFill>
                  <a:schemeClr val="tx1"/>
                </a:solidFill>
                <a:latin typeface="+mn-lt"/>
              </a:rPr>
              <a:t>•   The parent, guardian or unaccompanied youth</a:t>
            </a:r>
            <a:br>
              <a:rPr lang="en-US" sz="2800" dirty="0" smtClean="0">
                <a:solidFill>
                  <a:schemeClr val="tx1"/>
                </a:solidFill>
                <a:latin typeface="+mn-lt"/>
              </a:rPr>
            </a:br>
            <a:r>
              <a:rPr lang="en-US" sz="2800" dirty="0" smtClean="0">
                <a:solidFill>
                  <a:schemeClr val="tx1"/>
                </a:solidFill>
                <a:latin typeface="+mn-lt"/>
              </a:rPr>
              <a:t>    must be provided a written explanation of </a:t>
            </a:r>
            <a:br>
              <a:rPr lang="en-US" sz="2800" dirty="0" smtClean="0">
                <a:solidFill>
                  <a:schemeClr val="tx1"/>
                </a:solidFill>
                <a:latin typeface="+mn-lt"/>
              </a:rPr>
            </a:br>
            <a:r>
              <a:rPr lang="en-US" sz="2800" dirty="0" smtClean="0">
                <a:solidFill>
                  <a:schemeClr val="tx1"/>
                </a:solidFill>
                <a:latin typeface="+mn-lt"/>
              </a:rPr>
              <a:t>    </a:t>
            </a:r>
            <a:r>
              <a:rPr lang="en-US" altLang="ja-JP" sz="2800" dirty="0" smtClean="0">
                <a:solidFill>
                  <a:schemeClr val="tx1"/>
                </a:solidFill>
                <a:latin typeface="+mn-lt"/>
              </a:rPr>
              <a:t>decisions </a:t>
            </a:r>
            <a:r>
              <a:rPr lang="en-US" altLang="ja-JP" sz="2800" dirty="0" smtClean="0">
                <a:solidFill>
                  <a:srgbClr val="C40000"/>
                </a:solidFill>
                <a:latin typeface="+mn-lt"/>
              </a:rPr>
              <a:t>made by the school, LEA or SEA</a:t>
            </a:r>
            <a:r>
              <a:rPr lang="en-US" altLang="ja-JP" sz="2800" dirty="0" smtClean="0">
                <a:solidFill>
                  <a:schemeClr val="tx1"/>
                </a:solidFill>
                <a:latin typeface="+mn-lt"/>
              </a:rPr>
              <a:t>, and</a:t>
            </a:r>
            <a:br>
              <a:rPr lang="en-US" altLang="ja-JP" sz="2800" dirty="0" smtClean="0">
                <a:solidFill>
                  <a:schemeClr val="tx1"/>
                </a:solidFill>
                <a:latin typeface="+mn-lt"/>
              </a:rPr>
            </a:br>
            <a:r>
              <a:rPr lang="en-US" altLang="ja-JP" sz="2800" dirty="0" smtClean="0">
                <a:solidFill>
                  <a:schemeClr val="tx1"/>
                </a:solidFill>
                <a:latin typeface="+mn-lt"/>
              </a:rPr>
              <a:t>    how to appeal them. </a:t>
            </a:r>
            <a:r>
              <a:rPr lang="en-US" sz="2800" dirty="0" smtClean="0">
                <a:solidFill>
                  <a:schemeClr val="tx1"/>
                </a:solidFill>
                <a:latin typeface="+mn-lt"/>
              </a:rPr>
              <a:t/>
            </a:r>
            <a:br>
              <a:rPr lang="en-US" sz="2800" dirty="0" smtClean="0">
                <a:solidFill>
                  <a:schemeClr val="tx1"/>
                </a:solidFill>
                <a:latin typeface="+mn-lt"/>
              </a:rPr>
            </a:br>
            <a:endParaRPr lang="en-US" sz="2800" dirty="0" smtClean="0">
              <a:solidFill>
                <a:schemeClr val="tx1"/>
              </a:solidFill>
              <a:latin typeface="+mn-lt"/>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105626"/>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416946" y="237550"/>
            <a:ext cx="7404847" cy="584775"/>
          </a:xfrm>
          <a:prstGeom prst="rect">
            <a:avLst/>
          </a:prstGeom>
          <a:noFill/>
        </p:spPr>
        <p:txBody>
          <a:bodyPr wrap="square" rtlCol="0">
            <a:spAutoFit/>
          </a:bodyPr>
          <a:lstStyle/>
          <a:p>
            <a:pPr algn="r"/>
            <a:r>
              <a:rPr lang="en-US" sz="3200" dirty="0" smtClean="0">
                <a:solidFill>
                  <a:prstClr val="black"/>
                </a:solidFill>
                <a:latin typeface="+mn-lt"/>
                <a:cs typeface="Arial" panose="020B0604020202020204" pitchFamily="34" charset="0"/>
              </a:rPr>
              <a:t>Dispute Resolution</a:t>
            </a:r>
            <a:endParaRPr lang="en-US" sz="32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31</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0"/>
            <a:ext cx="1094740" cy="1094740"/>
          </a:xfrm>
          <a:prstGeom prst="rect">
            <a:avLst/>
          </a:prstGeom>
        </p:spPr>
      </p:pic>
    </p:spTree>
    <p:extLst>
      <p:ext uri="{BB962C8B-B14F-4D97-AF65-F5344CB8AC3E}">
        <p14:creationId xmlns:p14="http://schemas.microsoft.com/office/powerpoint/2010/main" val="2963214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990600"/>
            <a:ext cx="8191500" cy="5410200"/>
          </a:xfrm>
        </p:spPr>
        <p:txBody>
          <a:bodyPr/>
          <a:lstStyle/>
          <a:p>
            <a:pPr algn="l"/>
            <a:r>
              <a:rPr lang="en-US" sz="3200" dirty="0" smtClean="0">
                <a:solidFill>
                  <a:schemeClr val="tx1"/>
                </a:solidFill>
              </a:rPr>
              <a:t>Child/Youth whom CPS has taken legal control over via court proceeding – Permanent or Temporary Managing Conservatorship (TMC or PMC)</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Does not include voluntary placement  with safety plan </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2819400" y="457200"/>
            <a:ext cx="6172200" cy="584775"/>
          </a:xfrm>
          <a:prstGeom prst="rect">
            <a:avLst/>
          </a:prstGeom>
          <a:noFill/>
        </p:spPr>
        <p:txBody>
          <a:bodyPr wrap="square" rtlCol="0">
            <a:spAutoFit/>
          </a:bodyPr>
          <a:lstStyle/>
          <a:p>
            <a:pPr algn="r"/>
            <a:r>
              <a:rPr lang="en-US" sz="3200" dirty="0" smtClean="0">
                <a:solidFill>
                  <a:prstClr val="black"/>
                </a:solidFill>
                <a:latin typeface="+mn-lt"/>
              </a:rPr>
              <a:t>What is a foster child?</a:t>
            </a:r>
            <a:endParaRPr lang="en-US" sz="3200" cap="all" dirty="0">
              <a:solidFill>
                <a:prstClr val="black"/>
              </a:solidFill>
              <a:latin typeface="+mn-lt"/>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32</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382029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3400" y="1066800"/>
            <a:ext cx="8001000" cy="5181600"/>
          </a:xfrm>
        </p:spPr>
        <p:txBody>
          <a:bodyPr/>
          <a:lstStyle/>
          <a:p>
            <a:pPr marL="0" indent="0" algn="l" eaLnBrk="1" hangingPunct="1">
              <a:tabLst>
                <a:tab pos="344488" algn="r"/>
              </a:tabLst>
            </a:pPr>
            <a:r>
              <a:rPr lang="en-US" sz="2800" i="1" dirty="0" smtClean="0">
                <a:solidFill>
                  <a:schemeClr val="tx1"/>
                </a:solidFill>
                <a:latin typeface="+mn-lt"/>
                <a:ea typeface="ＭＳ Ｐゴシック" pitchFamily="34" charset="-128"/>
              </a:rPr>
              <a:t>Substitute Care = </a:t>
            </a:r>
            <a:r>
              <a:rPr lang="en-US" sz="2800" dirty="0" smtClean="0">
                <a:solidFill>
                  <a:schemeClr val="tx1"/>
                </a:solidFill>
                <a:latin typeface="+mn-lt"/>
                <a:ea typeface="ＭＳ Ｐゴシック" pitchFamily="34" charset="-128"/>
              </a:rPr>
              <a:t>Care outside immediate family</a:t>
            </a:r>
            <a:r>
              <a:rPr lang="en-US" sz="2800" dirty="0" smtClean="0">
                <a:solidFill>
                  <a:schemeClr val="bg1">
                    <a:lumMod val="25000"/>
                  </a:schemeClr>
                </a:solidFill>
                <a:latin typeface="+mn-lt"/>
                <a:ea typeface="ＭＳ Ｐゴシック" pitchFamily="34" charset="-128"/>
              </a:rPr>
              <a:t/>
            </a:r>
            <a:br>
              <a:rPr lang="en-US" sz="2800" dirty="0" smtClean="0">
                <a:solidFill>
                  <a:schemeClr val="bg1">
                    <a:lumMod val="25000"/>
                  </a:schemeClr>
                </a:solidFill>
                <a:latin typeface="+mn-lt"/>
                <a:ea typeface="ＭＳ Ｐゴシック" pitchFamily="34" charset="-128"/>
              </a:rPr>
            </a:br>
            <a:r>
              <a:rPr lang="en-US" sz="2800" dirty="0" smtClean="0">
                <a:solidFill>
                  <a:schemeClr val="bg1">
                    <a:lumMod val="25000"/>
                  </a:schemeClr>
                </a:solidFill>
                <a:latin typeface="+mn-lt"/>
                <a:ea typeface="ＭＳ Ｐゴシック" pitchFamily="34" charset="-128"/>
              </a:rPr>
              <a:t/>
            </a:r>
            <a:br>
              <a:rPr lang="en-US" sz="2800" dirty="0" smtClean="0">
                <a:solidFill>
                  <a:schemeClr val="bg1">
                    <a:lumMod val="25000"/>
                  </a:schemeClr>
                </a:solidFill>
                <a:latin typeface="+mn-lt"/>
                <a:ea typeface="ＭＳ Ｐゴシック" pitchFamily="34" charset="-128"/>
              </a:rPr>
            </a:br>
            <a:r>
              <a:rPr lang="en-US" sz="2800" dirty="0" smtClean="0">
                <a:solidFill>
                  <a:srgbClr val="C00000"/>
                </a:solidFill>
                <a:latin typeface="+mn-lt"/>
                <a:ea typeface="ＭＳ Ｐゴシック" pitchFamily="34" charset="-128"/>
              </a:rPr>
              <a:t>Formal processes </a:t>
            </a:r>
            <a:r>
              <a:rPr lang="en-US" sz="2800" dirty="0" smtClean="0">
                <a:solidFill>
                  <a:schemeClr val="tx1"/>
                </a:solidFill>
                <a:latin typeface="+mn-lt"/>
                <a:ea typeface="ＭＳ Ｐゴシック" pitchFamily="34" charset="-128"/>
              </a:rPr>
              <a:t>- not homeless (foster home, group home, residential treatment centers, kinship care, adoption, legal guardianship) </a:t>
            </a:r>
            <a:br>
              <a:rPr lang="en-US" sz="2800" dirty="0" smtClean="0">
                <a:solidFill>
                  <a:schemeClr val="tx1"/>
                </a:solidFill>
                <a:latin typeface="+mn-lt"/>
                <a:ea typeface="ＭＳ Ｐゴシック" pitchFamily="34" charset="-128"/>
              </a:rPr>
            </a:br>
            <a:r>
              <a:rPr lang="en-US" sz="2800" dirty="0" smtClean="0">
                <a:solidFill>
                  <a:srgbClr val="C00000"/>
                </a:solidFill>
                <a:latin typeface="+mn-lt"/>
                <a:ea typeface="ＭＳ Ｐゴシック" pitchFamily="34" charset="-128"/>
              </a:rPr>
              <a:t>HHSC Form 2085</a:t>
            </a:r>
            <a:br>
              <a:rPr lang="en-US" sz="2800" dirty="0" smtClean="0">
                <a:solidFill>
                  <a:srgbClr val="C00000"/>
                </a:solidFill>
                <a:latin typeface="+mn-lt"/>
                <a:ea typeface="ＭＳ Ｐゴシック" pitchFamily="34" charset="-128"/>
              </a:rPr>
            </a:br>
            <a:r>
              <a:rPr lang="en-US" sz="2800" dirty="0" smtClean="0">
                <a:solidFill>
                  <a:schemeClr val="tx1"/>
                </a:solidFill>
                <a:latin typeface="+mn-lt"/>
                <a:ea typeface="ＭＳ Ｐゴシック" pitchFamily="34" charset="-128"/>
              </a:rPr>
              <a:t/>
            </a:r>
            <a:br>
              <a:rPr lang="en-US" sz="2800" dirty="0" smtClean="0">
                <a:solidFill>
                  <a:schemeClr val="tx1"/>
                </a:solidFill>
                <a:latin typeface="+mn-lt"/>
                <a:ea typeface="ＭＳ Ｐゴシック" pitchFamily="34" charset="-128"/>
              </a:rPr>
            </a:br>
            <a:r>
              <a:rPr lang="en-US" sz="2800" dirty="0" smtClean="0">
                <a:solidFill>
                  <a:srgbClr val="C00000"/>
                </a:solidFill>
                <a:latin typeface="+mn-lt"/>
                <a:ea typeface="ＭＳ Ｐゴシック" pitchFamily="34" charset="-128"/>
              </a:rPr>
              <a:t>Informal processes </a:t>
            </a:r>
            <a:r>
              <a:rPr lang="en-US" sz="2800" dirty="0" smtClean="0">
                <a:solidFill>
                  <a:schemeClr val="tx1"/>
                </a:solidFill>
                <a:latin typeface="+mn-lt"/>
                <a:ea typeface="ＭＳ Ｐゴシック" pitchFamily="34" charset="-128"/>
              </a:rPr>
              <a:t>– homeless (relative care, non-relative care, shelter care, transitional living, unaccompanied youth who meet M-V guidelines, CPS-safety plan)</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317812" y="283944"/>
            <a:ext cx="7620000" cy="646331"/>
          </a:xfrm>
          <a:prstGeom prst="rect">
            <a:avLst/>
          </a:prstGeom>
          <a:noFill/>
        </p:spPr>
        <p:txBody>
          <a:bodyPr wrap="square" rtlCol="0">
            <a:spAutoFit/>
          </a:bodyPr>
          <a:lstStyle/>
          <a:p>
            <a:pPr algn="r"/>
            <a:r>
              <a:rPr lang="en-US" sz="3600" dirty="0" smtClean="0">
                <a:solidFill>
                  <a:prstClr val="black"/>
                </a:solidFill>
                <a:latin typeface="Arial Narrow" panose="020B0606020202030204" pitchFamily="34" charset="0"/>
                <a:ea typeface="ＭＳ Ｐゴシック" pitchFamily="34" charset="-128"/>
              </a:rPr>
              <a:t>Foster and Substitute Care</a:t>
            </a:r>
            <a:endParaRPr lang="en-US" sz="3600" cap="all" dirty="0">
              <a:solidFill>
                <a:prstClr val="black"/>
              </a:solidFill>
              <a:latin typeface="Arial Narrow"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33</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2268596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71600" y="304800"/>
            <a:ext cx="7467600" cy="1219200"/>
          </a:xfrm>
        </p:spPr>
        <p:txBody>
          <a:bodyPr>
            <a:normAutofit/>
          </a:bodyPr>
          <a:lstStyle/>
          <a:p>
            <a:r>
              <a:rPr lang="en-US" sz="3600" dirty="0" smtClean="0"/>
              <a:t>DFPS Form 2085 </a:t>
            </a:r>
            <a:endParaRPr lang="en-US" sz="3600" dirty="0" smtClean="0">
              <a:solidFill>
                <a:srgbClr val="8A0000"/>
              </a:solidFill>
              <a:ea typeface="ＭＳ Ｐゴシック" pitchFamily="34" charset="-128"/>
            </a:endParaRPr>
          </a:p>
        </p:txBody>
      </p:sp>
      <p:sp>
        <p:nvSpPr>
          <p:cNvPr id="70659" name="Rectangle 3"/>
          <p:cNvSpPr>
            <a:spLocks noGrp="1" noChangeArrowheads="1"/>
          </p:cNvSpPr>
          <p:nvPr>
            <p:ph type="body" sz="half" idx="1"/>
          </p:nvPr>
        </p:nvSpPr>
        <p:spPr>
          <a:xfrm>
            <a:off x="228600" y="1752600"/>
            <a:ext cx="8686800" cy="4876800"/>
          </a:xfrm>
          <a:noFill/>
        </p:spPr>
        <p:txBody>
          <a:bodyPr>
            <a:noAutofit/>
          </a:bodyPr>
          <a:lstStyle/>
          <a:p>
            <a:pPr marL="0" indent="0" eaLnBrk="1" hangingPunct="1">
              <a:buFont typeface="Wingdings" pitchFamily="2" charset="2"/>
              <a:buNone/>
              <a:tabLst>
                <a:tab pos="344488" algn="r"/>
              </a:tabLst>
            </a:pPr>
            <a:r>
              <a:rPr lang="en-US" sz="2800" i="1" dirty="0" smtClean="0">
                <a:solidFill>
                  <a:schemeClr val="bg1">
                    <a:lumMod val="25000"/>
                  </a:schemeClr>
                </a:solidFill>
                <a:ea typeface="ＭＳ Ｐゴシック" pitchFamily="34" charset="-128"/>
              </a:rPr>
              <a:t>	</a:t>
            </a:r>
            <a:endParaRPr lang="en-US" sz="2800" dirty="0" smtClean="0">
              <a:solidFill>
                <a:schemeClr val="bg1">
                  <a:lumMod val="25000"/>
                </a:schemeClr>
              </a:solidFill>
              <a:ea typeface="ＭＳ Ｐゴシック" pitchFamily="34" charset="-128"/>
            </a:endParaRPr>
          </a:p>
        </p:txBody>
      </p:sp>
      <p:pic>
        <p:nvPicPr>
          <p:cNvPr id="1026" name="Picture 2"/>
          <p:cNvPicPr>
            <a:picLocks noChangeAspect="1" noChangeArrowheads="1"/>
          </p:cNvPicPr>
          <p:nvPr/>
        </p:nvPicPr>
        <p:blipFill>
          <a:blip r:embed="rId3" cstate="print"/>
          <a:srcRect/>
          <a:stretch>
            <a:fillRect/>
          </a:stretch>
        </p:blipFill>
        <p:spPr bwMode="auto">
          <a:xfrm>
            <a:off x="0" y="1295400"/>
            <a:ext cx="9115425" cy="58769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5391374-6E46-44BC-9BE6-5047AF5513D6}" type="slidenum">
              <a:rPr lang="en-US" smtClean="0">
                <a:solidFill>
                  <a:prstClr val="black"/>
                </a:solidFill>
              </a:rPr>
              <a:pPr>
                <a:defRPr/>
              </a:pPr>
              <a:t>34</a:t>
            </a:fld>
            <a:endParaRPr lang="en-US" dirty="0">
              <a:solidFill>
                <a:prstClr val="black"/>
              </a:solidFill>
            </a:endParaRPr>
          </a:p>
        </p:txBody>
      </p:sp>
      <p:pic>
        <p:nvPicPr>
          <p:cNvPr id="6" name="Picture 5" descr="Logo, company name&#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37011" y="17961"/>
            <a:ext cx="1094740" cy="1094740"/>
          </a:xfrm>
          <a:prstGeom prst="rect">
            <a:avLst/>
          </a:prstGeom>
        </p:spPr>
      </p:pic>
    </p:spTree>
    <p:extLst>
      <p:ext uri="{BB962C8B-B14F-4D97-AF65-F5344CB8AC3E}">
        <p14:creationId xmlns:p14="http://schemas.microsoft.com/office/powerpoint/2010/main" val="1437943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 y="1143000"/>
            <a:ext cx="8991600" cy="5334000"/>
          </a:xfrm>
        </p:spPr>
        <p:txBody>
          <a:bodyPr/>
          <a:lstStyle/>
          <a:p>
            <a:pPr marL="457200" algn="l"/>
            <a:r>
              <a:rPr lang="en-US" sz="2600" dirty="0" smtClean="0">
                <a:solidFill>
                  <a:schemeClr val="tx1"/>
                </a:solidFill>
                <a:latin typeface="+mn-lt"/>
                <a:cs typeface="Arial" panose="020B0604020202020204" pitchFamily="34" charset="0"/>
              </a:rPr>
              <a:t>The Compact provides for the uniform treatment of military children transferring between school districts and states. </a:t>
            </a:r>
            <a:br>
              <a:rPr lang="en-US" sz="2600" dirty="0" smtClean="0">
                <a:solidFill>
                  <a:schemeClr val="tx1"/>
                </a:solidFill>
                <a:latin typeface="+mn-lt"/>
                <a:cs typeface="Arial" panose="020B0604020202020204" pitchFamily="34" charset="0"/>
              </a:rPr>
            </a:br>
            <a:r>
              <a:rPr lang="en-US" sz="2600" dirty="0" smtClean="0">
                <a:solidFill>
                  <a:schemeClr val="tx1"/>
                </a:solidFill>
                <a:latin typeface="+mn-lt"/>
                <a:cs typeface="Arial" panose="020B0604020202020204" pitchFamily="34" charset="0"/>
              </a:rPr>
              <a:t/>
            </a:r>
            <a:br>
              <a:rPr lang="en-US" sz="2600" dirty="0" smtClean="0">
                <a:solidFill>
                  <a:schemeClr val="tx1"/>
                </a:solidFill>
                <a:latin typeface="+mn-lt"/>
                <a:cs typeface="Arial" panose="020B0604020202020204" pitchFamily="34" charset="0"/>
              </a:rPr>
            </a:br>
            <a:r>
              <a:rPr lang="en-US" sz="2600" dirty="0" smtClean="0">
                <a:solidFill>
                  <a:schemeClr val="tx1"/>
                </a:solidFill>
                <a:latin typeface="+mn-lt"/>
                <a:cs typeface="Arial" panose="020B0604020202020204" pitchFamily="34" charset="0"/>
              </a:rPr>
              <a:t>What Children are Eligible for Assistance Under the Compact?</a:t>
            </a:r>
            <a:br>
              <a:rPr lang="en-US" sz="2600" dirty="0" smtClean="0">
                <a:solidFill>
                  <a:schemeClr val="tx1"/>
                </a:solidFill>
                <a:latin typeface="+mn-lt"/>
                <a:cs typeface="Arial" panose="020B0604020202020204" pitchFamily="34" charset="0"/>
              </a:rPr>
            </a:br>
            <a:r>
              <a:rPr lang="en-US" sz="2600" dirty="0" smtClean="0">
                <a:solidFill>
                  <a:schemeClr val="tx1"/>
                </a:solidFill>
                <a:latin typeface="+mn-lt"/>
                <a:cs typeface="Arial" panose="020B0604020202020204" pitchFamily="34" charset="0"/>
              </a:rPr>
              <a:t/>
            </a:r>
            <a:br>
              <a:rPr lang="en-US" sz="2600" dirty="0" smtClean="0">
                <a:solidFill>
                  <a:schemeClr val="tx1"/>
                </a:solidFill>
                <a:latin typeface="+mn-lt"/>
                <a:cs typeface="Arial" panose="020B0604020202020204" pitchFamily="34" charset="0"/>
              </a:rPr>
            </a:br>
            <a:r>
              <a:rPr lang="en-US" sz="2600" dirty="0" smtClean="0">
                <a:solidFill>
                  <a:schemeClr val="tx1"/>
                </a:solidFill>
                <a:latin typeface="+mn-lt"/>
                <a:cs typeface="Arial" panose="020B0604020202020204" pitchFamily="34" charset="0"/>
              </a:rPr>
              <a:t>1.  Active duty members of the uniformed services, </a:t>
            </a:r>
            <a:br>
              <a:rPr lang="en-US" sz="2600" dirty="0" smtClean="0">
                <a:solidFill>
                  <a:schemeClr val="tx1"/>
                </a:solidFill>
                <a:latin typeface="+mn-lt"/>
                <a:cs typeface="Arial" panose="020B0604020202020204" pitchFamily="34" charset="0"/>
              </a:rPr>
            </a:br>
            <a:r>
              <a:rPr lang="en-US" sz="2600" dirty="0" smtClean="0">
                <a:solidFill>
                  <a:schemeClr val="tx1"/>
                </a:solidFill>
                <a:latin typeface="+mn-lt"/>
                <a:cs typeface="Arial" panose="020B0604020202020204" pitchFamily="34" charset="0"/>
              </a:rPr>
              <a:t>     National Guard and Reserve on active duty orders </a:t>
            </a:r>
            <a:br>
              <a:rPr lang="en-US" sz="2600" dirty="0" smtClean="0">
                <a:solidFill>
                  <a:schemeClr val="tx1"/>
                </a:solidFill>
                <a:latin typeface="+mn-lt"/>
                <a:cs typeface="Arial" panose="020B0604020202020204" pitchFamily="34" charset="0"/>
              </a:rPr>
            </a:br>
            <a:r>
              <a:rPr lang="en-US" sz="2600" dirty="0" smtClean="0">
                <a:solidFill>
                  <a:schemeClr val="tx1"/>
                </a:solidFill>
                <a:latin typeface="+mn-lt"/>
                <a:cs typeface="Arial" panose="020B0604020202020204" pitchFamily="34" charset="0"/>
              </a:rPr>
              <a:t>2.  Members or veterans who are medically discharged</a:t>
            </a:r>
            <a:br>
              <a:rPr lang="en-US" sz="2600" dirty="0" smtClean="0">
                <a:solidFill>
                  <a:schemeClr val="tx1"/>
                </a:solidFill>
                <a:latin typeface="+mn-lt"/>
                <a:cs typeface="Arial" panose="020B0604020202020204" pitchFamily="34" charset="0"/>
              </a:rPr>
            </a:br>
            <a:r>
              <a:rPr lang="en-US" sz="2600" dirty="0" smtClean="0">
                <a:solidFill>
                  <a:schemeClr val="tx1"/>
                </a:solidFill>
                <a:latin typeface="+mn-lt"/>
                <a:cs typeface="Arial" panose="020B0604020202020204" pitchFamily="34" charset="0"/>
              </a:rPr>
              <a:t>     or retired for (1) year </a:t>
            </a:r>
            <a:br>
              <a:rPr lang="en-US" sz="2600" dirty="0" smtClean="0">
                <a:solidFill>
                  <a:schemeClr val="tx1"/>
                </a:solidFill>
                <a:latin typeface="+mn-lt"/>
                <a:cs typeface="Arial" panose="020B0604020202020204" pitchFamily="34" charset="0"/>
              </a:rPr>
            </a:br>
            <a:r>
              <a:rPr lang="en-US" sz="2600" dirty="0" smtClean="0">
                <a:solidFill>
                  <a:schemeClr val="tx1"/>
                </a:solidFill>
                <a:latin typeface="+mn-lt"/>
                <a:cs typeface="Arial" panose="020B0604020202020204" pitchFamily="34" charset="0"/>
              </a:rPr>
              <a:t>3.  Members who die on active duty</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22865" y="1092563"/>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371600" y="0"/>
            <a:ext cx="7633447" cy="954107"/>
          </a:xfrm>
          <a:prstGeom prst="rect">
            <a:avLst/>
          </a:prstGeom>
          <a:noFill/>
        </p:spPr>
        <p:txBody>
          <a:bodyPr wrap="square" rtlCol="0">
            <a:spAutoFit/>
          </a:bodyPr>
          <a:lstStyle/>
          <a:p>
            <a:pPr algn="r"/>
            <a:r>
              <a:rPr lang="en-US" sz="2800" dirty="0" smtClean="0">
                <a:solidFill>
                  <a:prstClr val="black"/>
                </a:solidFill>
                <a:latin typeface="+mn-lt"/>
                <a:cs typeface="Arial" panose="020B0604020202020204" pitchFamily="34" charset="0"/>
              </a:rPr>
              <a:t>Interstate Compact on Educational</a:t>
            </a:r>
          </a:p>
          <a:p>
            <a:pPr algn="r"/>
            <a:r>
              <a:rPr lang="en-US" sz="2800" dirty="0" smtClean="0">
                <a:solidFill>
                  <a:prstClr val="black"/>
                </a:solidFill>
                <a:latin typeface="+mn-lt"/>
                <a:cs typeface="Arial" panose="020B0604020202020204" pitchFamily="34" charset="0"/>
              </a:rPr>
              <a:t> Opportunity for Military Children </a:t>
            </a:r>
            <a:endParaRPr lang="en-US" sz="28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35</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3537819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 y="1143000"/>
            <a:ext cx="9220200" cy="5486400"/>
          </a:xfrm>
        </p:spPr>
        <p:txBody>
          <a:bodyPr/>
          <a:lstStyle/>
          <a:p>
            <a:pPr marL="457200" algn="l"/>
            <a:r>
              <a:rPr lang="en-US" sz="2800" dirty="0" smtClean="0">
                <a:solidFill>
                  <a:schemeClr val="tx1"/>
                </a:solidFill>
                <a:latin typeface="+mn-lt"/>
                <a:cs typeface="Arial" panose="020B0604020202020204" pitchFamily="34" charset="0"/>
              </a:rPr>
              <a:t>Educational Issues that the Compact Covers: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Enrollment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 Educational Records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 Immunizations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 Kindergarten &amp; First Grade Entrance Age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Placement &amp; Attendance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 Course &amp; Educational Program Placement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 Special Education Services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 Placement Flexibility </a:t>
            </a:r>
            <a:br>
              <a:rPr lang="en-US" sz="2800" dirty="0" smtClean="0">
                <a:solidFill>
                  <a:schemeClr val="tx1"/>
                </a:solidFill>
                <a:latin typeface="+mn-lt"/>
                <a:cs typeface="Arial" panose="020B0604020202020204" pitchFamily="34" charset="0"/>
              </a:rPr>
            </a:br>
            <a:r>
              <a:rPr lang="en-US" sz="2800" dirty="0" smtClean="0">
                <a:solidFill>
                  <a:schemeClr val="tx1"/>
                </a:solidFill>
                <a:latin typeface="+mn-lt"/>
                <a:cs typeface="Arial" panose="020B0604020202020204" pitchFamily="34" charset="0"/>
              </a:rPr>
              <a:t>  • Absence Related to Deployment Activities</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295400" y="0"/>
            <a:ext cx="7633447" cy="954107"/>
          </a:xfrm>
          <a:prstGeom prst="rect">
            <a:avLst/>
          </a:prstGeom>
          <a:noFill/>
        </p:spPr>
        <p:txBody>
          <a:bodyPr wrap="square" rtlCol="0">
            <a:spAutoFit/>
          </a:bodyPr>
          <a:lstStyle/>
          <a:p>
            <a:pPr algn="r"/>
            <a:r>
              <a:rPr lang="en-US" sz="2800" dirty="0" smtClean="0">
                <a:solidFill>
                  <a:prstClr val="black"/>
                </a:solidFill>
                <a:latin typeface="+mn-lt"/>
                <a:cs typeface="Arial" panose="020B0604020202020204" pitchFamily="34" charset="0"/>
              </a:rPr>
              <a:t>Interstate Compact on Educational</a:t>
            </a:r>
          </a:p>
          <a:p>
            <a:pPr algn="r"/>
            <a:r>
              <a:rPr lang="en-US" sz="2800" dirty="0" smtClean="0">
                <a:solidFill>
                  <a:prstClr val="black"/>
                </a:solidFill>
                <a:latin typeface="+mn-lt"/>
                <a:cs typeface="Arial" panose="020B0604020202020204" pitchFamily="34" charset="0"/>
              </a:rPr>
              <a:t> Opportunity for Military Children </a:t>
            </a:r>
            <a:endParaRPr lang="en-US" sz="28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36</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1031087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52400" y="1143000"/>
            <a:ext cx="8839200" cy="5257800"/>
          </a:xfrm>
        </p:spPr>
        <p:txBody>
          <a:bodyPr/>
          <a:lstStyle/>
          <a:p>
            <a:pPr marL="457200" algn="l"/>
            <a:r>
              <a:rPr lang="en-US" sz="2600" dirty="0" smtClean="0">
                <a:solidFill>
                  <a:schemeClr val="tx1"/>
                </a:solidFill>
                <a:latin typeface="+mn-lt"/>
              </a:rPr>
              <a:t>Eligibility</a:t>
            </a:r>
            <a:br>
              <a:rPr lang="en-US" sz="2600" dirty="0" smtClean="0">
                <a:solidFill>
                  <a:schemeClr val="tx1"/>
                </a:solidFill>
                <a:latin typeface="+mn-lt"/>
              </a:rPr>
            </a:br>
            <a:r>
              <a:rPr lang="en-US" sz="2600" dirty="0" smtClean="0">
                <a:solidFill>
                  <a:schemeClr val="tx1"/>
                </a:solidFill>
                <a:latin typeface="+mn-lt"/>
              </a:rPr>
              <a:t>  • Eligibility for Student Enrollment </a:t>
            </a:r>
            <a:br>
              <a:rPr lang="en-US" sz="2600" dirty="0" smtClean="0">
                <a:solidFill>
                  <a:schemeClr val="tx1"/>
                </a:solidFill>
                <a:latin typeface="+mn-lt"/>
              </a:rPr>
            </a:br>
            <a:r>
              <a:rPr lang="en-US" sz="2600" dirty="0" smtClean="0">
                <a:solidFill>
                  <a:schemeClr val="tx1"/>
                </a:solidFill>
                <a:latin typeface="+mn-lt"/>
              </a:rPr>
              <a:t>  • Eligibility for Extracurricular Participation </a:t>
            </a:r>
            <a:br>
              <a:rPr lang="en-US" sz="2600" dirty="0" smtClean="0">
                <a:solidFill>
                  <a:schemeClr val="tx1"/>
                </a:solidFill>
                <a:latin typeface="+mn-lt"/>
              </a:rPr>
            </a:br>
            <a:r>
              <a:rPr lang="en-US" sz="2600" dirty="0" smtClean="0">
                <a:solidFill>
                  <a:schemeClr val="tx1"/>
                </a:solidFill>
                <a:latin typeface="+mn-lt"/>
              </a:rPr>
              <a:t/>
            </a:r>
            <a:br>
              <a:rPr lang="en-US" sz="2600" dirty="0" smtClean="0">
                <a:solidFill>
                  <a:schemeClr val="tx1"/>
                </a:solidFill>
                <a:latin typeface="+mn-lt"/>
              </a:rPr>
            </a:br>
            <a:r>
              <a:rPr lang="en-US" sz="2600" dirty="0" smtClean="0">
                <a:solidFill>
                  <a:schemeClr val="tx1"/>
                </a:solidFill>
                <a:latin typeface="+mn-lt"/>
              </a:rPr>
              <a:t>Graduation </a:t>
            </a:r>
            <a:br>
              <a:rPr lang="en-US" sz="2600" dirty="0" smtClean="0">
                <a:solidFill>
                  <a:schemeClr val="tx1"/>
                </a:solidFill>
                <a:latin typeface="+mn-lt"/>
              </a:rPr>
            </a:br>
            <a:r>
              <a:rPr lang="en-US" sz="2600" dirty="0" smtClean="0">
                <a:solidFill>
                  <a:schemeClr val="tx1"/>
                </a:solidFill>
                <a:latin typeface="+mn-lt"/>
              </a:rPr>
              <a:t>  • Waiving courses required for graduation if similar </a:t>
            </a:r>
            <a:br>
              <a:rPr lang="en-US" sz="2600" dirty="0" smtClean="0">
                <a:solidFill>
                  <a:schemeClr val="tx1"/>
                </a:solidFill>
                <a:latin typeface="+mn-lt"/>
              </a:rPr>
            </a:br>
            <a:r>
              <a:rPr lang="en-US" sz="2600" dirty="0" smtClean="0">
                <a:solidFill>
                  <a:schemeClr val="tx1"/>
                </a:solidFill>
                <a:latin typeface="+mn-lt"/>
              </a:rPr>
              <a:t>    course work has been completed </a:t>
            </a:r>
            <a:br>
              <a:rPr lang="en-US" sz="2600" dirty="0" smtClean="0">
                <a:solidFill>
                  <a:schemeClr val="tx1"/>
                </a:solidFill>
                <a:latin typeface="+mn-lt"/>
              </a:rPr>
            </a:br>
            <a:r>
              <a:rPr lang="en-US" sz="2600" dirty="0" smtClean="0">
                <a:solidFill>
                  <a:schemeClr val="tx1"/>
                </a:solidFill>
                <a:latin typeface="+mn-lt"/>
              </a:rPr>
              <a:t>  • Flexibility in accepting state exit or end-of-course </a:t>
            </a:r>
            <a:br>
              <a:rPr lang="en-US" sz="2600" dirty="0" smtClean="0">
                <a:solidFill>
                  <a:schemeClr val="tx1"/>
                </a:solidFill>
                <a:latin typeface="+mn-lt"/>
              </a:rPr>
            </a:br>
            <a:r>
              <a:rPr lang="en-US" sz="2600" dirty="0" smtClean="0">
                <a:solidFill>
                  <a:schemeClr val="tx1"/>
                </a:solidFill>
                <a:latin typeface="+mn-lt"/>
              </a:rPr>
              <a:t>    exams, national achievement tests, or alternative </a:t>
            </a:r>
            <a:br>
              <a:rPr lang="en-US" sz="2600" dirty="0" smtClean="0">
                <a:solidFill>
                  <a:schemeClr val="tx1"/>
                </a:solidFill>
                <a:latin typeface="+mn-lt"/>
              </a:rPr>
            </a:br>
            <a:r>
              <a:rPr lang="en-US" sz="2600" dirty="0" smtClean="0">
                <a:solidFill>
                  <a:schemeClr val="tx1"/>
                </a:solidFill>
                <a:latin typeface="+mn-lt"/>
              </a:rPr>
              <a:t>    testing in lieu of testing requirements for graduation</a:t>
            </a:r>
            <a:br>
              <a:rPr lang="en-US" sz="2600" dirty="0" smtClean="0">
                <a:solidFill>
                  <a:schemeClr val="tx1"/>
                </a:solidFill>
                <a:latin typeface="+mn-lt"/>
              </a:rPr>
            </a:br>
            <a:r>
              <a:rPr lang="en-US" sz="2600" dirty="0" smtClean="0">
                <a:solidFill>
                  <a:schemeClr val="tx1"/>
                </a:solidFill>
                <a:latin typeface="+mn-lt"/>
              </a:rPr>
              <a:t>    in the receiving state </a:t>
            </a:r>
            <a:br>
              <a:rPr lang="en-US" sz="2600" dirty="0" smtClean="0">
                <a:solidFill>
                  <a:schemeClr val="tx1"/>
                </a:solidFill>
                <a:latin typeface="+mn-lt"/>
              </a:rPr>
            </a:br>
            <a:r>
              <a:rPr lang="en-US" sz="2600" dirty="0" smtClean="0">
                <a:solidFill>
                  <a:schemeClr val="tx1"/>
                </a:solidFill>
                <a:latin typeface="+mn-lt"/>
              </a:rPr>
              <a:t>  • Allowing a student to receive a diploma from the </a:t>
            </a:r>
            <a:br>
              <a:rPr lang="en-US" sz="2600" dirty="0" smtClean="0">
                <a:solidFill>
                  <a:schemeClr val="tx1"/>
                </a:solidFill>
                <a:latin typeface="+mn-lt"/>
              </a:rPr>
            </a:br>
            <a:r>
              <a:rPr lang="en-US" sz="2600" dirty="0" smtClean="0">
                <a:solidFill>
                  <a:schemeClr val="tx1"/>
                </a:solidFill>
                <a:latin typeface="+mn-lt"/>
              </a:rPr>
              <a:t>    sending school instead of the receiving school</a:t>
            </a:r>
            <a:endParaRPr lang="en-US" sz="2600" dirty="0" smtClean="0">
              <a:solidFill>
                <a:schemeClr val="tx1"/>
              </a:solidFill>
              <a:latin typeface="+mn-lt"/>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6531" y="112522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395164" y="-12544"/>
            <a:ext cx="7633447" cy="954107"/>
          </a:xfrm>
          <a:prstGeom prst="rect">
            <a:avLst/>
          </a:prstGeom>
          <a:noFill/>
        </p:spPr>
        <p:txBody>
          <a:bodyPr wrap="square" rtlCol="0">
            <a:spAutoFit/>
          </a:bodyPr>
          <a:lstStyle/>
          <a:p>
            <a:pPr algn="r"/>
            <a:r>
              <a:rPr lang="en-US" sz="2800" dirty="0" smtClean="0">
                <a:solidFill>
                  <a:prstClr val="black"/>
                </a:solidFill>
                <a:latin typeface="+mn-lt"/>
                <a:cs typeface="Arial" panose="020B0604020202020204" pitchFamily="34" charset="0"/>
              </a:rPr>
              <a:t>Interstate Compact on Educational</a:t>
            </a:r>
          </a:p>
          <a:p>
            <a:pPr algn="r"/>
            <a:r>
              <a:rPr lang="en-US" sz="2800" dirty="0" smtClean="0">
                <a:solidFill>
                  <a:prstClr val="black"/>
                </a:solidFill>
                <a:latin typeface="+mn-lt"/>
                <a:cs typeface="Arial" panose="020B0604020202020204" pitchFamily="34" charset="0"/>
              </a:rPr>
              <a:t> Opportunity for Military Children </a:t>
            </a:r>
            <a:endParaRPr lang="en-US" sz="2800" cap="all" dirty="0">
              <a:solidFill>
                <a:prstClr val="black"/>
              </a:solidFill>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37</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6531" y="0"/>
            <a:ext cx="1094740" cy="1094740"/>
          </a:xfrm>
          <a:prstGeom prst="rect">
            <a:avLst/>
          </a:prstGeom>
        </p:spPr>
      </p:pic>
    </p:spTree>
    <p:extLst>
      <p:ext uri="{BB962C8B-B14F-4D97-AF65-F5344CB8AC3E}">
        <p14:creationId xmlns:p14="http://schemas.microsoft.com/office/powerpoint/2010/main" val="2963214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533400" y="1143000"/>
            <a:ext cx="8839200" cy="3962400"/>
          </a:xfrm>
        </p:spPr>
        <p:txBody>
          <a:bodyPr/>
          <a:lstStyle/>
          <a:p>
            <a:pPr marL="457200" algn="l"/>
            <a:r>
              <a:rPr lang="en-US" sz="2400" dirty="0">
                <a:solidFill>
                  <a:schemeClr val="tx1"/>
                </a:solidFill>
              </a:rPr>
              <a:t>•	</a:t>
            </a:r>
            <a:r>
              <a:rPr lang="en-US" sz="2400" dirty="0" smtClean="0">
                <a:solidFill>
                  <a:schemeClr val="tx1"/>
                </a:solidFill>
              </a:rPr>
              <a:t>Homeless Shelter Tutorial Program</a:t>
            </a:r>
            <a:br>
              <a:rPr lang="en-US" sz="2400" dirty="0" smtClean="0">
                <a:solidFill>
                  <a:schemeClr val="tx1"/>
                </a:solidFill>
              </a:rPr>
            </a:br>
            <a:r>
              <a:rPr lang="en-US" sz="2400" dirty="0" smtClean="0">
                <a:solidFill>
                  <a:schemeClr val="tx1"/>
                </a:solidFill>
                <a:latin typeface="Arial" panose="020B0604020202020204" pitchFamily="34" charset="0"/>
                <a:cs typeface="Arial" panose="020B0604020202020204" pitchFamily="34" charset="0"/>
              </a:rPr>
              <a:t>•	Truancy </a:t>
            </a:r>
            <a:r>
              <a:rPr lang="en-US" sz="2400" dirty="0">
                <a:solidFill>
                  <a:schemeClr val="tx1"/>
                </a:solidFill>
                <a:latin typeface="Arial" panose="020B0604020202020204" pitchFamily="34" charset="0"/>
                <a:cs typeface="Arial" panose="020B0604020202020204" pitchFamily="34" charset="0"/>
              </a:rPr>
              <a:t>Prevention/Drop-out Recovery</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Child </a:t>
            </a:r>
            <a:r>
              <a:rPr lang="en-US" sz="2400" dirty="0">
                <a:solidFill>
                  <a:schemeClr val="tx1"/>
                </a:solidFill>
                <a:latin typeface="Arial" panose="020B0604020202020204" pitchFamily="34" charset="0"/>
                <a:cs typeface="Arial" panose="020B0604020202020204" pitchFamily="34" charset="0"/>
              </a:rPr>
              <a:t>Nutrition Program</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Enrollment </a:t>
            </a:r>
            <a:r>
              <a:rPr lang="en-US" sz="2400" dirty="0">
                <a:solidFill>
                  <a:schemeClr val="tx1"/>
                </a:solidFill>
                <a:latin typeface="Arial" panose="020B0604020202020204" pitchFamily="34" charset="0"/>
                <a:cs typeface="Arial" panose="020B0604020202020204" pitchFamily="34" charset="0"/>
              </a:rPr>
              <a:t>and </a:t>
            </a:r>
            <a:r>
              <a:rPr lang="en-US" sz="2400" dirty="0" smtClean="0">
                <a:solidFill>
                  <a:schemeClr val="tx1"/>
                </a:solidFill>
                <a:latin typeface="Arial" panose="020B0604020202020204" pitchFamily="34" charset="0"/>
                <a:cs typeface="Arial" panose="020B0604020202020204" pitchFamily="34" charset="0"/>
              </a:rPr>
              <a:t>Withdraw Assistance </a:t>
            </a:r>
            <a:br>
              <a:rPr lang="en-US" sz="2400" dirty="0" smtClean="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Transportation/Bus Passes</a:t>
            </a:r>
            <a:br>
              <a:rPr lang="en-US" sz="2400" dirty="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Immunization or School Records</a:t>
            </a:r>
            <a:endParaRPr lang="en-US" sz="2400" dirty="0" smtClean="0">
              <a:solidFill>
                <a:schemeClr val="tx1"/>
              </a:solidFill>
              <a:latin typeface="Arial" panose="020B0604020202020204" pitchFamily="34" charset="0"/>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22865" y="1129211"/>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143000" y="344269"/>
            <a:ext cx="7633447" cy="523220"/>
          </a:xfrm>
          <a:prstGeom prst="rect">
            <a:avLst/>
          </a:prstGeom>
          <a:noFill/>
        </p:spPr>
        <p:txBody>
          <a:bodyPr wrap="square" rtlCol="0">
            <a:spAutoFit/>
          </a:bodyPr>
          <a:lstStyle/>
          <a:p>
            <a:pPr algn="r"/>
            <a:r>
              <a:rPr lang="en-US" sz="2800" dirty="0" smtClean="0">
                <a:solidFill>
                  <a:prstClr val="black"/>
                </a:solidFill>
                <a:latin typeface="Arial" panose="020B0604020202020204" pitchFamily="34" charset="0"/>
                <a:cs typeface="Arial" panose="020B0604020202020204" pitchFamily="34" charset="0"/>
              </a:rPr>
              <a:t>Educational Support Services</a:t>
            </a:r>
            <a:endParaRPr lang="en-US" sz="2800" cap="all"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38</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2119898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81000" y="1143000"/>
            <a:ext cx="8534400" cy="3581400"/>
          </a:xfrm>
        </p:spPr>
        <p:txBody>
          <a:bodyPr/>
          <a:lstStyle/>
          <a:p>
            <a:pPr marL="631825" algn="l"/>
            <a:r>
              <a:rPr lang="en-US" sz="2400" dirty="0" smtClean="0">
                <a:solidFill>
                  <a:schemeClr val="tx1"/>
                </a:solidFill>
                <a:latin typeface="Arial" panose="020B0604020202020204" pitchFamily="34" charset="0"/>
                <a:cs typeface="Arial" panose="020B0604020202020204" pitchFamily="34" charset="0"/>
              </a:rPr>
              <a:t>•	Pre-Kindergarten/Head Start </a:t>
            </a:r>
            <a:r>
              <a:rPr lang="en-US" sz="2800" dirty="0" smtClean="0">
                <a:solidFill>
                  <a:schemeClr val="tx1"/>
                </a:solidFill>
                <a:latin typeface="Arial" panose="020B0604020202020204" pitchFamily="34" charset="0"/>
                <a:cs typeface="Arial" panose="020B0604020202020204" pitchFamily="34" charset="0"/>
              </a:rPr>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Narrow" panose="020B0606020202030204" pitchFamily="34" charset="0"/>
              </a:rPr>
              <a:t>•</a:t>
            </a:r>
            <a:r>
              <a:rPr lang="en-US" sz="2800" dirty="0">
                <a:solidFill>
                  <a:schemeClr val="tx1"/>
                </a:solidFill>
                <a:latin typeface="Arial Narrow" panose="020B0606020202030204" pitchFamily="34" charset="0"/>
              </a:rPr>
              <a:t>	</a:t>
            </a:r>
            <a:r>
              <a:rPr lang="en-US" sz="2400" dirty="0">
                <a:solidFill>
                  <a:schemeClr val="tx1"/>
                </a:solidFill>
                <a:latin typeface="Arial" panose="020B0604020202020204" pitchFamily="34" charset="0"/>
                <a:cs typeface="Arial" panose="020B0604020202020204" pitchFamily="34" charset="0"/>
              </a:rPr>
              <a:t>Graduation Waiver Requirements</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College Round-Up</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Unaccompanied Youth </a:t>
            </a:r>
            <a:r>
              <a:rPr lang="en-US" sz="2400" dirty="0">
                <a:solidFill>
                  <a:schemeClr val="tx1"/>
                </a:solidFill>
                <a:latin typeface="Arial" panose="020B0604020202020204" pitchFamily="34" charset="0"/>
                <a:cs typeface="Arial" panose="020B0604020202020204" pitchFamily="34" charset="0"/>
              </a:rPr>
              <a:t>Verification </a:t>
            </a:r>
            <a:r>
              <a:rPr lang="en-US" sz="2400" dirty="0" smtClean="0">
                <a:solidFill>
                  <a:schemeClr val="tx1"/>
                </a:solidFill>
                <a:latin typeface="Arial" panose="020B0604020202020204" pitchFamily="34" charset="0"/>
                <a:cs typeface="Arial" panose="020B0604020202020204" pitchFamily="34" charset="0"/>
              </a:rPr>
              <a:t>Letters</a:t>
            </a:r>
            <a:br>
              <a:rPr lang="en-US" sz="2400" dirty="0" smtClean="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FAFSA Application Assistance </a:t>
            </a:r>
            <a:br>
              <a:rPr lang="en-US" sz="2400" dirty="0" smtClean="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School Birth Certificate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Immunizations</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0" y="1092563"/>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295399" y="203527"/>
            <a:ext cx="7633447" cy="523220"/>
          </a:xfrm>
          <a:prstGeom prst="rect">
            <a:avLst/>
          </a:prstGeom>
          <a:noFill/>
        </p:spPr>
        <p:txBody>
          <a:bodyPr wrap="square" rtlCol="0">
            <a:spAutoFit/>
          </a:bodyPr>
          <a:lstStyle/>
          <a:p>
            <a:pPr algn="r"/>
            <a:r>
              <a:rPr lang="en-US" sz="2800" dirty="0" smtClean="0">
                <a:solidFill>
                  <a:prstClr val="black"/>
                </a:solidFill>
                <a:latin typeface="Arial" panose="020B0604020202020204" pitchFamily="34" charset="0"/>
                <a:cs typeface="Arial" panose="020B0604020202020204" pitchFamily="34" charset="0"/>
              </a:rPr>
              <a:t>Educational Support Services</a:t>
            </a:r>
            <a:endParaRPr lang="en-US" sz="2800" cap="all"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39</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1035921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990600"/>
            <a:ext cx="8039100" cy="5486400"/>
          </a:xfrm>
        </p:spPr>
        <p:txBody>
          <a:bodyPr/>
          <a:lstStyle/>
          <a:p>
            <a:pPr eaLnBrk="1" hangingPunct="1">
              <a:lnSpc>
                <a:spcPct val="90000"/>
              </a:lnSpc>
            </a:pPr>
            <a:r>
              <a:rPr lang="en-US" sz="3200" dirty="0">
                <a:solidFill>
                  <a:schemeClr val="tx1"/>
                </a:solidFill>
              </a:rPr>
              <a:t>McKinney-Vento Homeless </a:t>
            </a:r>
            <a:r>
              <a:rPr lang="en-US" sz="3200" dirty="0" smtClean="0">
                <a:solidFill>
                  <a:schemeClr val="tx1"/>
                </a:solidFill>
              </a:rPr>
              <a:t>Education </a:t>
            </a:r>
            <a:r>
              <a:rPr lang="en-US" sz="3200" dirty="0">
                <a:solidFill>
                  <a:schemeClr val="tx1"/>
                </a:solidFill>
              </a:rPr>
              <a:t>Assistance </a:t>
            </a:r>
            <a:r>
              <a:rPr lang="en-US" sz="3200" dirty="0" smtClean="0">
                <a:solidFill>
                  <a:schemeClr val="tx1"/>
                </a:solidFill>
              </a:rPr>
              <a:t>Act </a:t>
            </a:r>
            <a:r>
              <a:rPr lang="en-US" sz="3200" dirty="0" smtClean="0">
                <a:solidFill>
                  <a:srgbClr val="C00000"/>
                </a:solidFill>
              </a:rPr>
              <a:t>defines and protects the rights of homeless students to enroll in, attend, and succeed</a:t>
            </a:r>
            <a:r>
              <a:rPr lang="en-US" sz="3200" dirty="0" smtClean="0">
                <a:solidFill>
                  <a:schemeClr val="tx1"/>
                </a:solidFill>
              </a:rPr>
              <a:t> in our public schools.</a:t>
            </a:r>
            <a:r>
              <a:rPr lang="en-US" sz="2800" dirty="0" smtClean="0">
                <a:solidFill>
                  <a:schemeClr val="bg1">
                    <a:lumMod val="25000"/>
                  </a:schemeClr>
                </a:solidFill>
              </a:rPr>
              <a:t/>
            </a:r>
            <a:br>
              <a:rPr lang="en-US" sz="2800" dirty="0" smtClean="0">
                <a:solidFill>
                  <a:schemeClr val="bg1">
                    <a:lumMod val="25000"/>
                  </a:schemeClr>
                </a:solidFill>
              </a:rPr>
            </a:br>
            <a:r>
              <a:rPr lang="en-US" sz="2800" dirty="0" smtClean="0">
                <a:solidFill>
                  <a:schemeClr val="bg1">
                    <a:lumMod val="25000"/>
                  </a:schemeClr>
                </a:solidFill>
              </a:rPr>
              <a:t/>
            </a:r>
            <a:br>
              <a:rPr lang="en-US" sz="2800" dirty="0" smtClean="0">
                <a:solidFill>
                  <a:schemeClr val="bg1">
                    <a:lumMod val="25000"/>
                  </a:schemeClr>
                </a:solidFill>
              </a:rPr>
            </a:br>
            <a:endParaRPr lang="en-US" sz="2800" dirty="0">
              <a:solidFill>
                <a:schemeClr val="tx1"/>
              </a:solidFill>
              <a:effectLst>
                <a:outerShdw blurRad="38100" dist="38100" dir="2700000" algn="tl">
                  <a:srgbClr val="DDDDDD"/>
                </a:outerShdw>
              </a:effectLst>
              <a:ea typeface="ＭＳ Ｐゴシック" pitchFamily="-107" charset="-128"/>
              <a:cs typeface="ＭＳ Ｐゴシック" pitchFamily="-107" charset="-128"/>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105626"/>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3705726" y="393792"/>
            <a:ext cx="5438274" cy="584775"/>
          </a:xfrm>
          <a:prstGeom prst="rect">
            <a:avLst/>
          </a:prstGeom>
          <a:noFill/>
        </p:spPr>
        <p:txBody>
          <a:bodyPr wrap="square" rtlCol="0">
            <a:spAutoFit/>
          </a:bodyPr>
          <a:lstStyle/>
          <a:p>
            <a:pPr algn="r"/>
            <a:r>
              <a:rPr lang="en-US" sz="3200" b="1" i="1" dirty="0">
                <a:solidFill>
                  <a:srgbClr val="2D1340"/>
                </a:solidFill>
                <a:latin typeface="Arial" pitchFamily="34" charset="0"/>
                <a:ea typeface="ＭＳ Ｐゴシック" pitchFamily="-107" charset="-128"/>
                <a:cs typeface="Arial" pitchFamily="34" charset="0"/>
              </a:rPr>
              <a:t> </a:t>
            </a:r>
            <a:r>
              <a:rPr lang="en-US" sz="3200" dirty="0" smtClean="0">
                <a:solidFill>
                  <a:srgbClr val="2D1340"/>
                </a:solidFill>
                <a:latin typeface="Arial" pitchFamily="34" charset="0"/>
                <a:ea typeface="ＭＳ Ｐゴシック" pitchFamily="-107" charset="-128"/>
                <a:cs typeface="Arial" pitchFamily="34" charset="0"/>
              </a:rPr>
              <a:t>McKinney-Vento Act</a:t>
            </a: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4</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10886"/>
            <a:ext cx="1094740" cy="1094740"/>
          </a:xfrm>
          <a:prstGeom prst="rect">
            <a:avLst/>
          </a:prstGeom>
        </p:spPr>
      </p:pic>
    </p:spTree>
    <p:extLst>
      <p:ext uri="{BB962C8B-B14F-4D97-AF65-F5344CB8AC3E}">
        <p14:creationId xmlns:p14="http://schemas.microsoft.com/office/powerpoint/2010/main" val="826489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1143000"/>
            <a:ext cx="8191500" cy="4191000"/>
          </a:xfrm>
        </p:spPr>
        <p:txBody>
          <a:bodyPr/>
          <a:lstStyle/>
          <a:p>
            <a:pPr marL="457200" algn="l"/>
            <a:r>
              <a:rPr lang="en-US" sz="2400" dirty="0">
                <a:solidFill>
                  <a:schemeClr val="tx1"/>
                </a:solidFill>
              </a:rPr>
              <a:t>•	</a:t>
            </a:r>
            <a:r>
              <a:rPr lang="en-US" sz="2400" dirty="0" smtClean="0">
                <a:solidFill>
                  <a:schemeClr val="tx1"/>
                </a:solidFill>
                <a:latin typeface="Arial" panose="020B0604020202020204" pitchFamily="34" charset="0"/>
                <a:cs typeface="Arial" panose="020B0604020202020204" pitchFamily="34" charset="0"/>
              </a:rPr>
              <a:t>Teen Table (School Food Pantry)</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Clean Kids Closet (Toiletries)</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Clothes </a:t>
            </a:r>
            <a:r>
              <a:rPr lang="en-US" sz="2400" dirty="0">
                <a:solidFill>
                  <a:schemeClr val="tx1"/>
                </a:solidFill>
                <a:latin typeface="Arial" panose="020B0604020202020204" pitchFamily="34" charset="0"/>
                <a:cs typeface="Arial" panose="020B0604020202020204" pitchFamily="34" charset="0"/>
              </a:rPr>
              <a:t>Closet / Shoes/ </a:t>
            </a:r>
            <a:r>
              <a:rPr lang="en-US" sz="2400" dirty="0" smtClean="0">
                <a:solidFill>
                  <a:schemeClr val="tx1"/>
                </a:solidFill>
                <a:latin typeface="Arial" panose="020B0604020202020204" pitchFamily="34" charset="0"/>
                <a:cs typeface="Arial" panose="020B0604020202020204" pitchFamily="34" charset="0"/>
              </a:rPr>
              <a:t>Jackets</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School </a:t>
            </a:r>
            <a:r>
              <a:rPr lang="en-US" sz="2400" dirty="0" smtClean="0">
                <a:solidFill>
                  <a:schemeClr val="tx1"/>
                </a:solidFill>
                <a:latin typeface="Arial" panose="020B0604020202020204" pitchFamily="34" charset="0"/>
                <a:cs typeface="Arial" panose="020B0604020202020204" pitchFamily="34" charset="0"/>
              </a:rPr>
              <a:t>Supplies</a:t>
            </a:r>
            <a:br>
              <a:rPr lang="en-US" sz="2400" dirty="0" smtClean="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School Uniform</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Holiday Food Baskets</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Fees/Fines (Lost Textbooks, </a:t>
            </a:r>
            <a:r>
              <a:rPr lang="en-US" sz="2400" dirty="0" smtClean="0">
                <a:solidFill>
                  <a:schemeClr val="tx1"/>
                </a:solidFill>
                <a:latin typeface="Arial" panose="020B0604020202020204" pitchFamily="34" charset="0"/>
                <a:cs typeface="Arial" panose="020B0604020202020204" pitchFamily="34" charset="0"/>
              </a:rPr>
              <a:t>Testing, Fees</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Broken </a:t>
            </a:r>
            <a:r>
              <a:rPr lang="en-US" sz="2400" dirty="0">
                <a:solidFill>
                  <a:schemeClr val="tx1"/>
                </a:solidFill>
                <a:latin typeface="Arial" panose="020B0604020202020204" pitchFamily="34" charset="0"/>
                <a:cs typeface="Arial" panose="020B0604020202020204" pitchFamily="34" charset="0"/>
              </a:rPr>
              <a:t>Equipment)</a:t>
            </a: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22865" y="114300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295400" y="222389"/>
            <a:ext cx="7633447" cy="523220"/>
          </a:xfrm>
          <a:prstGeom prst="rect">
            <a:avLst/>
          </a:prstGeom>
          <a:noFill/>
        </p:spPr>
        <p:txBody>
          <a:bodyPr wrap="square" rtlCol="0">
            <a:spAutoFit/>
          </a:bodyPr>
          <a:lstStyle/>
          <a:p>
            <a:pPr algn="r"/>
            <a:r>
              <a:rPr lang="en-US" sz="2800" dirty="0" smtClean="0">
                <a:solidFill>
                  <a:prstClr val="black"/>
                </a:solidFill>
                <a:latin typeface="Arial" panose="020B0604020202020204" pitchFamily="34" charset="0"/>
                <a:cs typeface="Arial" panose="020B0604020202020204" pitchFamily="34" charset="0"/>
              </a:rPr>
              <a:t>Service Immediate Needs</a:t>
            </a:r>
            <a:endParaRPr lang="en-US" sz="2800" cap="all"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40</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3265305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1143000"/>
            <a:ext cx="8267700" cy="3505200"/>
          </a:xfrm>
        </p:spPr>
        <p:txBody>
          <a:bodyPr/>
          <a:lstStyle/>
          <a:p>
            <a:pPr marL="349250" algn="l"/>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SSI/SSDI Application</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Medicaid/CHIP Application</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TANF </a:t>
            </a:r>
            <a:r>
              <a:rPr lang="en-US" sz="2400" dirty="0">
                <a:solidFill>
                  <a:schemeClr val="tx1"/>
                </a:solidFill>
                <a:latin typeface="Arial" panose="020B0604020202020204" pitchFamily="34" charset="0"/>
                <a:cs typeface="Arial" panose="020B0604020202020204" pitchFamily="34" charset="0"/>
              </a:rPr>
              <a:t>Application</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SNAP </a:t>
            </a:r>
            <a:r>
              <a:rPr lang="en-US" sz="2400" dirty="0">
                <a:solidFill>
                  <a:schemeClr val="tx1"/>
                </a:solidFill>
                <a:latin typeface="Arial" panose="020B0604020202020204" pitchFamily="34" charset="0"/>
                <a:cs typeface="Arial" panose="020B0604020202020204" pitchFamily="34" charset="0"/>
              </a:rPr>
              <a:t>Application</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Cell </a:t>
            </a:r>
            <a:r>
              <a:rPr lang="en-US" sz="2400" dirty="0">
                <a:solidFill>
                  <a:schemeClr val="tx1"/>
                </a:solidFill>
                <a:latin typeface="Arial" panose="020B0604020202020204" pitchFamily="34" charset="0"/>
                <a:cs typeface="Arial" panose="020B0604020202020204" pitchFamily="34" charset="0"/>
              </a:rPr>
              <a:t>Phone </a:t>
            </a:r>
            <a:r>
              <a:rPr lang="en-US" sz="2400" dirty="0" smtClean="0">
                <a:solidFill>
                  <a:schemeClr val="tx1"/>
                </a:solidFill>
                <a:latin typeface="Arial" panose="020B0604020202020204" pitchFamily="34" charset="0"/>
                <a:cs typeface="Arial" panose="020B0604020202020204" pitchFamily="34" charset="0"/>
              </a:rPr>
              <a:t>Application</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DACA, VAWA Self Petition,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U-Visa, T-Visa Applications</a:t>
            </a:r>
            <a:br>
              <a:rPr lang="en-US" sz="24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11268" name="Text Box 4"/>
          <p:cNvSpPr txBox="1">
            <a:spLocks noChangeArrowheads="1"/>
          </p:cNvSpPr>
          <p:nvPr/>
        </p:nvSpPr>
        <p:spPr bwMode="auto">
          <a:xfrm>
            <a:off x="0" y="66294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22865" y="112776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304365" y="203527"/>
            <a:ext cx="7633447" cy="523220"/>
          </a:xfrm>
          <a:prstGeom prst="rect">
            <a:avLst/>
          </a:prstGeom>
          <a:noFill/>
        </p:spPr>
        <p:txBody>
          <a:bodyPr wrap="square" rtlCol="0">
            <a:spAutoFit/>
          </a:bodyPr>
          <a:lstStyle/>
          <a:p>
            <a:pPr algn="r"/>
            <a:r>
              <a:rPr lang="en-US" sz="2800" dirty="0" smtClean="0">
                <a:solidFill>
                  <a:prstClr val="black"/>
                </a:solidFill>
                <a:latin typeface="Arial" panose="020B0604020202020204" pitchFamily="34" charset="0"/>
                <a:cs typeface="Arial" panose="020B0604020202020204" pitchFamily="34" charset="0"/>
              </a:rPr>
              <a:t>Social Services </a:t>
            </a:r>
            <a:endParaRPr lang="en-US" sz="2800" cap="all"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41</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15107477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81000" y="1143000"/>
            <a:ext cx="8534400" cy="3810000"/>
          </a:xfrm>
        </p:spPr>
        <p:txBody>
          <a:bodyPr/>
          <a:lstStyle/>
          <a:p>
            <a:pPr marL="511175" algn="l"/>
            <a:r>
              <a:rPr lang="en-US" sz="2400" dirty="0" smtClean="0">
                <a:solidFill>
                  <a:schemeClr val="tx1"/>
                </a:solidFill>
              </a:rPr>
              <a:t>•</a:t>
            </a:r>
            <a:r>
              <a:rPr lang="en-US" sz="3200" dirty="0">
                <a:solidFill>
                  <a:schemeClr val="tx1"/>
                </a:solidFill>
              </a:rPr>
              <a:t>	</a:t>
            </a:r>
            <a:r>
              <a:rPr lang="en-US" sz="2400" dirty="0" smtClean="0">
                <a:solidFill>
                  <a:schemeClr val="tx1"/>
                </a:solidFill>
                <a:latin typeface="Arial" panose="020B0604020202020204" pitchFamily="34" charset="0"/>
                <a:cs typeface="Arial" panose="020B0604020202020204" pitchFamily="34" charset="0"/>
              </a:rPr>
              <a:t>Emergency Shelter Referral</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Non-Emergency Housing Referral</a:t>
            </a:r>
            <a:br>
              <a:rPr lang="en-US" sz="2400" dirty="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Emergency Utility Assistance</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Health </a:t>
            </a:r>
            <a:r>
              <a:rPr lang="en-US" sz="2400" dirty="0">
                <a:solidFill>
                  <a:schemeClr val="tx1"/>
                </a:solidFill>
                <a:latin typeface="Arial" panose="020B0604020202020204" pitchFamily="34" charset="0"/>
                <a:cs typeface="Arial" panose="020B0604020202020204" pitchFamily="34" charset="0"/>
              </a:rPr>
              <a:t>Service Referral </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Medical </a:t>
            </a:r>
            <a:r>
              <a:rPr lang="en-US" sz="2400" dirty="0">
                <a:solidFill>
                  <a:schemeClr val="tx1"/>
                </a:solidFill>
                <a:latin typeface="Arial" panose="020B0604020202020204" pitchFamily="34" charset="0"/>
                <a:cs typeface="Arial" panose="020B0604020202020204" pitchFamily="34" charset="0"/>
              </a:rPr>
              <a:t>Transportation Referral</a:t>
            </a: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Transportation </a:t>
            </a:r>
            <a:r>
              <a:rPr lang="en-US" sz="2400" dirty="0">
                <a:solidFill>
                  <a:schemeClr val="tx1"/>
                </a:solidFill>
                <a:latin typeface="Arial" panose="020B0604020202020204" pitchFamily="34" charset="0"/>
                <a:cs typeface="Arial" panose="020B0604020202020204" pitchFamily="34" charset="0"/>
              </a:rPr>
              <a:t>for Out of City/State</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a:t>
            </a:r>
            <a:r>
              <a:rPr lang="en-US" sz="2400" dirty="0">
                <a:solidFill>
                  <a:schemeClr val="tx1"/>
                </a:solidFill>
                <a:latin typeface="Arial" panose="020B0604020202020204" pitchFamily="34" charset="0"/>
                <a:cs typeface="Arial" panose="020B0604020202020204" pitchFamily="34" charset="0"/>
              </a:rPr>
              <a:t>	Community Agency </a:t>
            </a:r>
            <a:r>
              <a:rPr lang="en-US" sz="2400" dirty="0" smtClean="0">
                <a:solidFill>
                  <a:schemeClr val="tx1"/>
                </a:solidFill>
                <a:latin typeface="Arial" panose="020B0604020202020204" pitchFamily="34" charset="0"/>
                <a:cs typeface="Arial" panose="020B0604020202020204" pitchFamily="34" charset="0"/>
              </a:rPr>
              <a:t>Referral</a:t>
            </a:r>
            <a:endParaRPr lang="en-US" sz="2400" dirty="0">
              <a:solidFill>
                <a:schemeClr val="tx1"/>
              </a:solidFill>
              <a:latin typeface="Arial" panose="020B0604020202020204" pitchFamily="34" charset="0"/>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prstClr val="white"/>
                </a:solidFill>
              </a:rPr>
              <a:t>Every student a learner … Every learner a graduate … Every graduate a success!</a:t>
            </a:r>
          </a:p>
        </p:txBody>
      </p:sp>
      <p:sp>
        <p:nvSpPr>
          <p:cNvPr id="11270" name="Line 6"/>
          <p:cNvSpPr>
            <a:spLocks noChangeShapeType="1"/>
          </p:cNvSpPr>
          <p:nvPr/>
        </p:nvSpPr>
        <p:spPr bwMode="auto">
          <a:xfrm>
            <a:off x="22865" y="1143000"/>
            <a:ext cx="9144000" cy="0"/>
          </a:xfrm>
          <a:prstGeom prst="line">
            <a:avLst/>
          </a:prstGeom>
          <a:noFill/>
          <a:ln w="38100">
            <a:solidFill>
              <a:srgbClr val="FF0000"/>
            </a:solidFill>
            <a:round/>
            <a:headEnd/>
            <a:tailEnd/>
          </a:ln>
        </p:spPr>
        <p:txBody>
          <a:bodyPr/>
          <a:lstStyle/>
          <a:p>
            <a:endParaRPr lang="en-US" dirty="0">
              <a:solidFill>
                <a:prstClr val="black"/>
              </a:solidFill>
            </a:endParaRPr>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solidFill>
                <a:prstClr val="black"/>
              </a:solidFill>
            </a:endParaRPr>
          </a:p>
        </p:txBody>
      </p:sp>
      <p:sp>
        <p:nvSpPr>
          <p:cNvPr id="3" name="TextBox 2"/>
          <p:cNvSpPr txBox="1"/>
          <p:nvPr/>
        </p:nvSpPr>
        <p:spPr>
          <a:xfrm>
            <a:off x="1281953" y="222389"/>
            <a:ext cx="7633447" cy="523220"/>
          </a:xfrm>
          <a:prstGeom prst="rect">
            <a:avLst/>
          </a:prstGeom>
          <a:noFill/>
        </p:spPr>
        <p:txBody>
          <a:bodyPr wrap="square" rtlCol="0">
            <a:spAutoFit/>
          </a:bodyPr>
          <a:lstStyle/>
          <a:p>
            <a:pPr algn="r"/>
            <a:r>
              <a:rPr lang="en-US" sz="2800" dirty="0" smtClean="0">
                <a:solidFill>
                  <a:prstClr val="black"/>
                </a:solidFill>
                <a:latin typeface="Arial" panose="020B0604020202020204" pitchFamily="34" charset="0"/>
                <a:cs typeface="Arial" panose="020B0604020202020204" pitchFamily="34" charset="0"/>
              </a:rPr>
              <a:t>Community Referrals</a:t>
            </a:r>
            <a:endParaRPr lang="en-US" sz="2800" cap="all"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solidFill>
                  <a:prstClr val="black"/>
                </a:solidFill>
              </a:rPr>
              <a:pPr>
                <a:defRPr/>
              </a:pPr>
              <a:t>42</a:t>
            </a:fld>
            <a:endParaRPr lang="en-US" dirty="0">
              <a:solidFill>
                <a:prstClr val="black"/>
              </a:solidFill>
            </a:endParaRPr>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594939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6553200"/>
            <a:ext cx="9144000" cy="307975"/>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2292" name="Line 4"/>
          <p:cNvSpPr>
            <a:spLocks noChangeShapeType="1"/>
          </p:cNvSpPr>
          <p:nvPr/>
        </p:nvSpPr>
        <p:spPr bwMode="auto">
          <a:xfrm>
            <a:off x="22865" y="1094740"/>
            <a:ext cx="9144000" cy="0"/>
          </a:xfrm>
          <a:prstGeom prst="line">
            <a:avLst/>
          </a:prstGeom>
          <a:noFill/>
          <a:ln w="38100">
            <a:solidFill>
              <a:srgbClr val="FF0000"/>
            </a:solidFill>
            <a:round/>
            <a:headEnd/>
            <a:tailEnd/>
          </a:ln>
        </p:spPr>
        <p:txBody>
          <a:bodyPr/>
          <a:lstStyle/>
          <a:p>
            <a:endParaRPr lang="en-US" dirty="0"/>
          </a:p>
        </p:txBody>
      </p:sp>
      <p:sp>
        <p:nvSpPr>
          <p:cNvPr id="5" name="Slide Number Placeholder 4"/>
          <p:cNvSpPr>
            <a:spLocks noGrp="1"/>
          </p:cNvSpPr>
          <p:nvPr>
            <p:ph type="sldNum" sz="quarter" idx="12"/>
          </p:nvPr>
        </p:nvSpPr>
        <p:spPr/>
        <p:txBody>
          <a:bodyPr/>
          <a:lstStyle/>
          <a:p>
            <a:pPr>
              <a:defRPr/>
            </a:pPr>
            <a:fld id="{C63DD2AD-8240-41F3-B943-D19904413F05}" type="slidenum">
              <a:rPr lang="en-US" smtClean="0"/>
              <a:pPr>
                <a:defRPr/>
              </a:pPr>
              <a:t>43</a:t>
            </a:fld>
            <a:endParaRPr lang="en-US" dirty="0"/>
          </a:p>
        </p:txBody>
      </p:sp>
      <p:sp>
        <p:nvSpPr>
          <p:cNvPr id="6" name="Content Placeholder 5"/>
          <p:cNvSpPr>
            <a:spLocks noGrp="1"/>
          </p:cNvSpPr>
          <p:nvPr>
            <p:ph idx="1"/>
          </p:nvPr>
        </p:nvSpPr>
        <p:spPr>
          <a:xfrm>
            <a:off x="4813851" y="256802"/>
            <a:ext cx="4191000" cy="685800"/>
          </a:xfrm>
        </p:spPr>
        <p:txBody>
          <a:bodyPr/>
          <a:lstStyle/>
          <a:p>
            <a:pPr marL="0" indent="0" algn="r">
              <a:buNone/>
            </a:pPr>
            <a:r>
              <a:rPr lang="en-US" dirty="0"/>
              <a:t>Donation Room</a:t>
            </a:r>
          </a:p>
          <a:p>
            <a:endParaRPr lang="en-US" dirty="0"/>
          </a:p>
        </p:txBody>
      </p:sp>
      <p:pic>
        <p:nvPicPr>
          <p:cNvPr id="2" name="Picture 1"/>
          <p:cNvPicPr>
            <a:picLocks noChangeAspect="1"/>
          </p:cNvPicPr>
          <p:nvPr/>
        </p:nvPicPr>
        <p:blipFill>
          <a:blip r:embed="rId3"/>
          <a:stretch>
            <a:fillRect/>
          </a:stretch>
        </p:blipFill>
        <p:spPr>
          <a:xfrm>
            <a:off x="228600" y="1298576"/>
            <a:ext cx="5633192" cy="2651990"/>
          </a:xfrm>
          <a:prstGeom prst="rect">
            <a:avLst/>
          </a:prstGeom>
        </p:spPr>
      </p:pic>
      <p:pic>
        <p:nvPicPr>
          <p:cNvPr id="3" name="Picture 2"/>
          <p:cNvPicPr>
            <a:picLocks noChangeAspect="1"/>
          </p:cNvPicPr>
          <p:nvPr/>
        </p:nvPicPr>
        <p:blipFill>
          <a:blip r:embed="rId4"/>
          <a:stretch>
            <a:fillRect/>
          </a:stretch>
        </p:blipFill>
        <p:spPr>
          <a:xfrm>
            <a:off x="228600" y="4006585"/>
            <a:ext cx="5669771" cy="2322777"/>
          </a:xfrm>
          <a:prstGeom prst="rect">
            <a:avLst/>
          </a:prstGeom>
        </p:spPr>
      </p:pic>
      <p:pic>
        <p:nvPicPr>
          <p:cNvPr id="4" name="Picture 3"/>
          <p:cNvPicPr>
            <a:picLocks noChangeAspect="1"/>
          </p:cNvPicPr>
          <p:nvPr/>
        </p:nvPicPr>
        <p:blipFill>
          <a:blip r:embed="rId5"/>
          <a:stretch>
            <a:fillRect/>
          </a:stretch>
        </p:blipFill>
        <p:spPr>
          <a:xfrm>
            <a:off x="6019800" y="1277075"/>
            <a:ext cx="2969009" cy="4828450"/>
          </a:xfrm>
          <a:prstGeom prst="rect">
            <a:avLst/>
          </a:prstGeom>
        </p:spPr>
      </p:pic>
      <p:pic>
        <p:nvPicPr>
          <p:cNvPr id="10" name="Picture 9" descr="Logo, company name&#10;&#10;Description automatically generated"/>
          <p:cNvPicPr/>
          <p:nvPr/>
        </p:nvPicPr>
        <p:blipFill>
          <a:blip r:embed="rId6"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2764319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6553200"/>
            <a:ext cx="9144000" cy="307975"/>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2292" name="Line 4"/>
          <p:cNvSpPr>
            <a:spLocks noChangeShapeType="1"/>
          </p:cNvSpPr>
          <p:nvPr/>
        </p:nvSpPr>
        <p:spPr bwMode="auto">
          <a:xfrm>
            <a:off x="22865" y="1094740"/>
            <a:ext cx="9144000" cy="0"/>
          </a:xfrm>
          <a:prstGeom prst="line">
            <a:avLst/>
          </a:prstGeom>
          <a:noFill/>
          <a:ln w="38100">
            <a:solidFill>
              <a:srgbClr val="FF0000"/>
            </a:solidFill>
            <a:round/>
            <a:headEnd/>
            <a:tailEnd/>
          </a:ln>
        </p:spPr>
        <p:txBody>
          <a:bodyPr/>
          <a:lstStyle/>
          <a:p>
            <a:endParaRPr lang="en-US" dirty="0"/>
          </a:p>
        </p:txBody>
      </p:sp>
      <p:sp>
        <p:nvSpPr>
          <p:cNvPr id="5" name="Slide Number Placeholder 4"/>
          <p:cNvSpPr>
            <a:spLocks noGrp="1"/>
          </p:cNvSpPr>
          <p:nvPr>
            <p:ph type="sldNum" sz="quarter" idx="12"/>
          </p:nvPr>
        </p:nvSpPr>
        <p:spPr/>
        <p:txBody>
          <a:bodyPr/>
          <a:lstStyle/>
          <a:p>
            <a:pPr>
              <a:defRPr/>
            </a:pPr>
            <a:fld id="{C63DD2AD-8240-41F3-B943-D19904413F05}" type="slidenum">
              <a:rPr lang="en-US" smtClean="0"/>
              <a:pPr>
                <a:defRPr/>
              </a:pPr>
              <a:t>44</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42" y="3340075"/>
            <a:ext cx="9144000" cy="31055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189170"/>
            <a:ext cx="6035842" cy="2582730"/>
          </a:xfrm>
          <a:prstGeom prst="rect">
            <a:avLst/>
          </a:prstGeom>
        </p:spPr>
      </p:pic>
      <p:pic>
        <p:nvPicPr>
          <p:cNvPr id="14" name="Content Placeholder 1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424863" y="206569"/>
            <a:ext cx="2673999" cy="3565332"/>
          </a:xfrm>
        </p:spPr>
      </p:pic>
      <p:sp>
        <p:nvSpPr>
          <p:cNvPr id="19" name="Content Placeholder 5"/>
          <p:cNvSpPr txBox="1">
            <a:spLocks/>
          </p:cNvSpPr>
          <p:nvPr/>
        </p:nvSpPr>
        <p:spPr bwMode="auto">
          <a:xfrm>
            <a:off x="2133600" y="382948"/>
            <a:ext cx="3855138"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buFontTx/>
              <a:buNone/>
            </a:pPr>
            <a:r>
              <a:rPr lang="en-US" kern="0" dirty="0" smtClean="0"/>
              <a:t>Kids Table</a:t>
            </a:r>
          </a:p>
          <a:p>
            <a:endParaRPr lang="en-US" kern="0" dirty="0"/>
          </a:p>
        </p:txBody>
      </p:sp>
      <p:pic>
        <p:nvPicPr>
          <p:cNvPr id="10" name="Picture 9" descr="Logo, company name&#10;&#10;Description automatically generated"/>
          <p:cNvPicPr/>
          <p:nvPr/>
        </p:nvPicPr>
        <p:blipFill>
          <a:blip r:embed="rId6"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1730139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6553200"/>
            <a:ext cx="9144000" cy="307975"/>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2292" name="Line 4"/>
          <p:cNvSpPr>
            <a:spLocks noChangeShapeType="1"/>
          </p:cNvSpPr>
          <p:nvPr/>
        </p:nvSpPr>
        <p:spPr bwMode="auto">
          <a:xfrm>
            <a:off x="22865" y="1094740"/>
            <a:ext cx="9144000" cy="0"/>
          </a:xfrm>
          <a:prstGeom prst="line">
            <a:avLst/>
          </a:prstGeom>
          <a:noFill/>
          <a:ln w="38100">
            <a:solidFill>
              <a:srgbClr val="FF0000"/>
            </a:solidFill>
            <a:round/>
            <a:headEnd/>
            <a:tailEnd/>
          </a:ln>
        </p:spPr>
        <p:txBody>
          <a:bodyPr/>
          <a:lstStyle/>
          <a:p>
            <a:endParaRPr lang="en-US" dirty="0"/>
          </a:p>
        </p:txBody>
      </p:sp>
      <p:sp>
        <p:nvSpPr>
          <p:cNvPr id="5" name="Slide Number Placeholder 4"/>
          <p:cNvSpPr>
            <a:spLocks noGrp="1"/>
          </p:cNvSpPr>
          <p:nvPr>
            <p:ph type="sldNum" sz="quarter" idx="12"/>
          </p:nvPr>
        </p:nvSpPr>
        <p:spPr/>
        <p:txBody>
          <a:bodyPr/>
          <a:lstStyle/>
          <a:p>
            <a:pPr>
              <a:defRPr/>
            </a:pPr>
            <a:fld id="{C63DD2AD-8240-41F3-B943-D19904413F05}" type="slidenum">
              <a:rPr lang="en-US" smtClean="0"/>
              <a:pPr>
                <a:defRPr/>
              </a:pPr>
              <a:t>45</a:t>
            </a:fld>
            <a:endParaRPr lang="en-US" dirty="0"/>
          </a:p>
        </p:txBody>
      </p:sp>
      <p:sp>
        <p:nvSpPr>
          <p:cNvPr id="6" name="Content Placeholder 5"/>
          <p:cNvSpPr>
            <a:spLocks noGrp="1"/>
          </p:cNvSpPr>
          <p:nvPr>
            <p:ph idx="1"/>
          </p:nvPr>
        </p:nvSpPr>
        <p:spPr>
          <a:xfrm>
            <a:off x="5867400" y="244475"/>
            <a:ext cx="4191000" cy="685800"/>
          </a:xfrm>
        </p:spPr>
        <p:txBody>
          <a:bodyPr/>
          <a:lstStyle/>
          <a:p>
            <a:pPr marL="0" indent="0">
              <a:buNone/>
            </a:pPr>
            <a:r>
              <a:rPr lang="en-US" dirty="0" smtClean="0"/>
              <a:t>Meeting Rooms</a:t>
            </a:r>
            <a:endParaRPr lang="en-US" dirty="0"/>
          </a:p>
        </p:txBody>
      </p:sp>
      <p:pic>
        <p:nvPicPr>
          <p:cNvPr id="8" name="Google Shape;400;p44" descr="IMG_20180723_135640.jpg"/>
          <p:cNvPicPr preferRelativeResize="0"/>
          <p:nvPr/>
        </p:nvPicPr>
        <p:blipFill rotWithShape="1">
          <a:blip r:embed="rId3">
            <a:alphaModFix/>
          </a:blip>
          <a:srcRect/>
          <a:stretch/>
        </p:blipFill>
        <p:spPr>
          <a:xfrm>
            <a:off x="3081867" y="3143250"/>
            <a:ext cx="6062133" cy="3409950"/>
          </a:xfrm>
          <a:prstGeom prst="rect">
            <a:avLst/>
          </a:prstGeom>
          <a:noFill/>
          <a:ln>
            <a:noFill/>
          </a:ln>
        </p:spPr>
      </p:pic>
      <p:pic>
        <p:nvPicPr>
          <p:cNvPr id="7" name="Google Shape;401;p44" descr="IMG_20180723_135443.jpg"/>
          <p:cNvPicPr preferRelativeResize="0"/>
          <p:nvPr/>
        </p:nvPicPr>
        <p:blipFill rotWithShape="1">
          <a:blip r:embed="rId4">
            <a:alphaModFix/>
          </a:blip>
          <a:srcRect/>
          <a:stretch/>
        </p:blipFill>
        <p:spPr>
          <a:xfrm>
            <a:off x="76201" y="1259204"/>
            <a:ext cx="5257800" cy="2839721"/>
          </a:xfrm>
          <a:prstGeom prst="rect">
            <a:avLst/>
          </a:prstGeom>
          <a:noFill/>
          <a:ln>
            <a:noFill/>
          </a:ln>
        </p:spPr>
      </p:pic>
      <p:pic>
        <p:nvPicPr>
          <p:cNvPr id="9" name="Picture 8" descr="Logo, company name&#10;&#10;Description automatically generated"/>
          <p:cNvPicPr/>
          <p:nvPr/>
        </p:nvPicPr>
        <p:blipFill>
          <a:blip r:embed="rId5"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19243134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6553200"/>
            <a:ext cx="9144000" cy="307975"/>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2292" name="Line 4"/>
          <p:cNvSpPr>
            <a:spLocks noChangeShapeType="1"/>
          </p:cNvSpPr>
          <p:nvPr/>
        </p:nvSpPr>
        <p:spPr bwMode="auto">
          <a:xfrm>
            <a:off x="0" y="1157514"/>
            <a:ext cx="9144000" cy="0"/>
          </a:xfrm>
          <a:prstGeom prst="line">
            <a:avLst/>
          </a:prstGeom>
          <a:noFill/>
          <a:ln w="38100">
            <a:solidFill>
              <a:srgbClr val="FF0000"/>
            </a:solidFill>
            <a:round/>
            <a:headEnd/>
            <a:tailEnd/>
          </a:ln>
        </p:spPr>
        <p:txBody>
          <a:bodyPr/>
          <a:lstStyle/>
          <a:p>
            <a:endParaRPr lang="en-US" dirty="0"/>
          </a:p>
        </p:txBody>
      </p:sp>
      <p:sp>
        <p:nvSpPr>
          <p:cNvPr id="5" name="Slide Number Placeholder 4"/>
          <p:cNvSpPr>
            <a:spLocks noGrp="1"/>
          </p:cNvSpPr>
          <p:nvPr>
            <p:ph type="sldNum" sz="quarter" idx="12"/>
          </p:nvPr>
        </p:nvSpPr>
        <p:spPr/>
        <p:txBody>
          <a:bodyPr/>
          <a:lstStyle/>
          <a:p>
            <a:pPr>
              <a:defRPr/>
            </a:pPr>
            <a:fld id="{C63DD2AD-8240-41F3-B943-D19904413F05}" type="slidenum">
              <a:rPr lang="en-US" smtClean="0"/>
              <a:pPr>
                <a:defRPr/>
              </a:pPr>
              <a:t>46</a:t>
            </a:fld>
            <a:endParaRPr lang="en-US" dirty="0"/>
          </a:p>
        </p:txBody>
      </p:sp>
      <p:sp>
        <p:nvSpPr>
          <p:cNvPr id="6" name="Content Placeholder 5"/>
          <p:cNvSpPr>
            <a:spLocks noGrp="1"/>
          </p:cNvSpPr>
          <p:nvPr>
            <p:ph idx="1"/>
          </p:nvPr>
        </p:nvSpPr>
        <p:spPr>
          <a:xfrm>
            <a:off x="2667000" y="207546"/>
            <a:ext cx="4191000" cy="685800"/>
          </a:xfrm>
        </p:spPr>
        <p:txBody>
          <a:bodyPr/>
          <a:lstStyle/>
          <a:p>
            <a:pPr marL="0" indent="0">
              <a:buNone/>
            </a:pPr>
            <a:r>
              <a:rPr lang="en-US" dirty="0"/>
              <a:t>Questions/Comments</a:t>
            </a:r>
          </a:p>
          <a:p>
            <a:endParaRPr lang="en-US" dirty="0"/>
          </a:p>
        </p:txBody>
      </p:sp>
      <p:pic>
        <p:nvPicPr>
          <p:cNvPr id="4" name="Picture 3"/>
          <p:cNvPicPr>
            <a:picLocks noChangeAspect="1"/>
          </p:cNvPicPr>
          <p:nvPr/>
        </p:nvPicPr>
        <p:blipFill>
          <a:blip r:embed="rId3"/>
          <a:stretch>
            <a:fillRect/>
          </a:stretch>
        </p:blipFill>
        <p:spPr>
          <a:xfrm>
            <a:off x="2476500" y="2057400"/>
            <a:ext cx="4041880" cy="3921915"/>
          </a:xfrm>
          <a:prstGeom prst="rect">
            <a:avLst/>
          </a:prstGeom>
        </p:spPr>
      </p:pic>
      <p:pic>
        <p:nvPicPr>
          <p:cNvPr id="8" name="Picture 7" descr="Logo, company name&#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22865" y="0"/>
            <a:ext cx="1094740" cy="1094740"/>
          </a:xfrm>
          <a:prstGeom prst="rect">
            <a:avLst/>
          </a:prstGeom>
        </p:spPr>
      </p:pic>
    </p:spTree>
    <p:extLst>
      <p:ext uri="{BB962C8B-B14F-4D97-AF65-F5344CB8AC3E}">
        <p14:creationId xmlns:p14="http://schemas.microsoft.com/office/powerpoint/2010/main" val="2107792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990600"/>
            <a:ext cx="8039100" cy="5486400"/>
          </a:xfrm>
        </p:spPr>
        <p:txBody>
          <a:bodyPr/>
          <a:lstStyle/>
          <a:p>
            <a:pPr eaLnBrk="1" hangingPunct="1">
              <a:lnSpc>
                <a:spcPct val="90000"/>
              </a:lnSpc>
            </a:pPr>
            <a:r>
              <a:rPr lang="en-US" sz="3200" dirty="0" smtClean="0">
                <a:solidFill>
                  <a:schemeClr val="tx1"/>
                </a:solidFill>
                <a:latin typeface="+mn-lt"/>
              </a:rPr>
              <a:t>Definition </a:t>
            </a:r>
            <a:r>
              <a:rPr lang="en-US" sz="3200" dirty="0">
                <a:solidFill>
                  <a:schemeClr val="tx1"/>
                </a:solidFill>
                <a:latin typeface="+mn-lt"/>
              </a:rPr>
              <a:t>of Homeless Children and </a:t>
            </a:r>
            <a:r>
              <a:rPr lang="en-US" sz="3200" dirty="0" smtClean="0">
                <a:solidFill>
                  <a:schemeClr val="tx1"/>
                </a:solidFill>
                <a:latin typeface="+mn-lt"/>
              </a:rPr>
              <a:t>Youth:</a:t>
            </a:r>
            <a:br>
              <a:rPr lang="en-US" sz="3200" dirty="0" smtClean="0">
                <a:solidFill>
                  <a:schemeClr val="tx1"/>
                </a:solidFill>
                <a:latin typeface="+mn-lt"/>
              </a:rPr>
            </a:br>
            <a:r>
              <a:rPr lang="en-US" sz="3200" dirty="0" smtClean="0">
                <a:solidFill>
                  <a:schemeClr val="tx1"/>
                </a:solidFill>
                <a:latin typeface="+mn-lt"/>
              </a:rPr>
              <a:t/>
            </a:r>
            <a:br>
              <a:rPr lang="en-US" sz="3200" dirty="0" smtClean="0">
                <a:solidFill>
                  <a:schemeClr val="tx1"/>
                </a:solidFill>
                <a:latin typeface="+mn-lt"/>
              </a:rPr>
            </a:br>
            <a:r>
              <a:rPr lang="en-US" sz="3200" dirty="0" smtClean="0">
                <a:solidFill>
                  <a:schemeClr val="tx1"/>
                </a:solidFill>
                <a:latin typeface="+mn-lt"/>
              </a:rPr>
              <a:t/>
            </a:r>
            <a:br>
              <a:rPr lang="en-US" sz="3200" dirty="0" smtClean="0">
                <a:solidFill>
                  <a:schemeClr val="tx1"/>
                </a:solidFill>
                <a:latin typeface="+mn-lt"/>
              </a:rPr>
            </a:br>
            <a:r>
              <a:rPr lang="en-US" sz="3200" dirty="0">
                <a:solidFill>
                  <a:schemeClr val="tx1"/>
                </a:solidFill>
                <a:latin typeface="+mn-lt"/>
              </a:rPr>
              <a:t>Children and youth who </a:t>
            </a:r>
            <a:r>
              <a:rPr lang="en-US" sz="3200" dirty="0">
                <a:solidFill>
                  <a:srgbClr val="C00000"/>
                </a:solidFill>
                <a:latin typeface="+mn-lt"/>
              </a:rPr>
              <a:t>lack a </a:t>
            </a:r>
            <a:r>
              <a:rPr lang="en-US" sz="3200" dirty="0" smtClean="0">
                <a:solidFill>
                  <a:srgbClr val="C00000"/>
                </a:solidFill>
                <a:latin typeface="+mn-lt"/>
              </a:rPr>
              <a:t>fixed</a:t>
            </a:r>
            <a:r>
              <a:rPr lang="en-US" sz="3200" dirty="0">
                <a:solidFill>
                  <a:srgbClr val="C00000"/>
                </a:solidFill>
                <a:latin typeface="+mn-lt"/>
              </a:rPr>
              <a:t>, regular, and adequate nighttime </a:t>
            </a:r>
            <a:r>
              <a:rPr lang="en-US" sz="3200" dirty="0" smtClean="0">
                <a:solidFill>
                  <a:srgbClr val="C00000"/>
                </a:solidFill>
                <a:latin typeface="+mn-lt"/>
              </a:rPr>
              <a:t/>
            </a:r>
            <a:br>
              <a:rPr lang="en-US" sz="3200" dirty="0" smtClean="0">
                <a:solidFill>
                  <a:srgbClr val="C00000"/>
                </a:solidFill>
                <a:latin typeface="+mn-lt"/>
              </a:rPr>
            </a:br>
            <a:r>
              <a:rPr lang="en-US" sz="3200" dirty="0" smtClean="0">
                <a:solidFill>
                  <a:srgbClr val="C00000"/>
                </a:solidFill>
                <a:latin typeface="+mn-lt"/>
              </a:rPr>
              <a:t>residence</a:t>
            </a:r>
            <a:r>
              <a:rPr lang="en-US" sz="3200" dirty="0" smtClean="0">
                <a:solidFill>
                  <a:schemeClr val="tx1"/>
                </a:solidFill>
                <a:latin typeface="+mn-lt"/>
              </a:rPr>
              <a:t> </a:t>
            </a:r>
            <a:r>
              <a:rPr lang="en-US" sz="3200" dirty="0">
                <a:solidFill>
                  <a:schemeClr val="tx1"/>
                </a:solidFill>
                <a:latin typeface="+mn-lt"/>
              </a:rPr>
              <a:t>are  homeless</a:t>
            </a:r>
            <a:r>
              <a:rPr lang="en-US" sz="3200" dirty="0" smtClean="0">
                <a:solidFill>
                  <a:schemeClr val="tx1"/>
                </a:solidFill>
                <a:latin typeface="+mn-lt"/>
              </a:rPr>
              <a:t>.  </a:t>
            </a:r>
            <a:r>
              <a:rPr lang="en-US" sz="2000" dirty="0" smtClean="0">
                <a:solidFill>
                  <a:schemeClr val="tx1"/>
                </a:solidFill>
                <a:latin typeface="+mn-lt"/>
              </a:rPr>
              <a:t>11434a(2)</a:t>
            </a:r>
            <a:r>
              <a:rPr lang="en-US" sz="3200" dirty="0" smtClean="0">
                <a:solidFill>
                  <a:schemeClr val="tx1"/>
                </a:solidFill>
                <a:latin typeface="+mn-lt"/>
              </a:rPr>
              <a:t/>
            </a:r>
            <a:br>
              <a:rPr lang="en-US" sz="3200" dirty="0" smtClean="0">
                <a:solidFill>
                  <a:schemeClr val="tx1"/>
                </a:solidFill>
                <a:latin typeface="+mn-lt"/>
              </a:rPr>
            </a:br>
            <a:r>
              <a:rPr lang="en-US" sz="3200" dirty="0" smtClean="0">
                <a:solidFill>
                  <a:schemeClr val="tx1"/>
                </a:solidFill>
                <a:latin typeface="+mn-lt"/>
              </a:rPr>
              <a:t/>
            </a:r>
            <a:br>
              <a:rPr lang="en-US" sz="3200" dirty="0" smtClean="0">
                <a:solidFill>
                  <a:schemeClr val="tx1"/>
                </a:solidFill>
                <a:latin typeface="+mn-lt"/>
              </a:rPr>
            </a:br>
            <a:r>
              <a:rPr lang="en-US" sz="3200" dirty="0" smtClean="0">
                <a:solidFill>
                  <a:srgbClr val="C00000"/>
                </a:solidFill>
                <a:latin typeface="+mn-lt"/>
              </a:rPr>
              <a:t>Migratory children</a:t>
            </a:r>
            <a:r>
              <a:rPr lang="en-US" sz="3200" dirty="0" smtClean="0">
                <a:solidFill>
                  <a:schemeClr val="tx1"/>
                </a:solidFill>
                <a:latin typeface="+mn-lt"/>
              </a:rPr>
              <a:t> living in above circumstances.</a:t>
            </a:r>
            <a:br>
              <a:rPr lang="en-US" sz="3200" dirty="0" smtClean="0">
                <a:solidFill>
                  <a:schemeClr val="tx1"/>
                </a:solidFill>
                <a:latin typeface="+mn-lt"/>
              </a:rPr>
            </a:br>
            <a:endParaRPr lang="en-US" sz="2800" dirty="0">
              <a:solidFill>
                <a:schemeClr val="tx1"/>
              </a:solidFill>
              <a:effectLst>
                <a:outerShdw blurRad="38100" dist="38100" dir="2700000" algn="tl">
                  <a:srgbClr val="DDDDDD"/>
                </a:outerShdw>
              </a:effectLst>
              <a:ea typeface="ＭＳ Ｐゴシック" pitchFamily="-107" charset="-128"/>
              <a:cs typeface="ＭＳ Ｐゴシック" pitchFamily="-107" charset="-128"/>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143000"/>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2590800" y="35859"/>
            <a:ext cx="6477000" cy="584775"/>
          </a:xfrm>
          <a:prstGeom prst="rect">
            <a:avLst/>
          </a:prstGeom>
          <a:noFill/>
        </p:spPr>
        <p:txBody>
          <a:bodyPr wrap="square" rtlCol="0">
            <a:spAutoFit/>
          </a:bodyPr>
          <a:lstStyle/>
          <a:p>
            <a:pPr algn="r"/>
            <a:r>
              <a:rPr lang="en-US" sz="3200" b="1" i="1" dirty="0">
                <a:solidFill>
                  <a:srgbClr val="2D1340"/>
                </a:solidFill>
                <a:latin typeface="Arial" pitchFamily="34" charset="0"/>
                <a:ea typeface="ＭＳ Ｐゴシック" pitchFamily="-107" charset="-128"/>
                <a:cs typeface="Arial" pitchFamily="34" charset="0"/>
              </a:rPr>
              <a:t> </a:t>
            </a:r>
            <a:endParaRPr lang="en-US" sz="2800" dirty="0">
              <a:solidFill>
                <a:schemeClr val="tx1">
                  <a:lumMod val="95000"/>
                  <a:lumOff val="5000"/>
                </a:schemeClr>
              </a:solidFill>
            </a:endParaRP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5</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48260"/>
            <a:ext cx="1094740" cy="1094740"/>
          </a:xfrm>
          <a:prstGeom prst="rect">
            <a:avLst/>
          </a:prstGeom>
        </p:spPr>
      </p:pic>
    </p:spTree>
    <p:extLst>
      <p:ext uri="{BB962C8B-B14F-4D97-AF65-F5344CB8AC3E}">
        <p14:creationId xmlns:p14="http://schemas.microsoft.com/office/powerpoint/2010/main" val="82648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990600"/>
            <a:ext cx="8039100" cy="5486400"/>
          </a:xfrm>
        </p:spPr>
        <p:txBody>
          <a:bodyPr/>
          <a:lstStyle/>
          <a:p>
            <a:pPr lvl="0" algn="l" eaLnBrk="1" fontAlgn="auto" hangingPunct="1">
              <a:spcBef>
                <a:spcPts val="800"/>
              </a:spcBef>
              <a:spcAft>
                <a:spcPts val="1200"/>
              </a:spcAft>
            </a:pPr>
            <a:r>
              <a:rPr lang="en-US" sz="2800" dirty="0" smtClean="0">
                <a:solidFill>
                  <a:schemeClr val="tx1"/>
                </a:solidFill>
                <a:latin typeface="+mn-lt"/>
              </a:rPr>
              <a:t>Sharing </a:t>
            </a:r>
            <a:r>
              <a:rPr lang="en-US" sz="2800" dirty="0">
                <a:solidFill>
                  <a:schemeClr val="tx1"/>
                </a:solidFill>
                <a:latin typeface="+mn-lt"/>
              </a:rPr>
              <a:t>the housing of others due to loss of housing, economic hardship or similar </a:t>
            </a:r>
            <a:r>
              <a:rPr lang="en-US" sz="2800" dirty="0" smtClean="0">
                <a:solidFill>
                  <a:schemeClr val="tx1"/>
                </a:solidFill>
                <a:latin typeface="+mn-lt"/>
              </a:rPr>
              <a:t>reason</a:t>
            </a:r>
            <a:br>
              <a:rPr lang="en-US" sz="2800" dirty="0" smtClean="0">
                <a:solidFill>
                  <a:schemeClr val="tx1"/>
                </a:solidFill>
                <a:latin typeface="+mn-lt"/>
              </a:rPr>
            </a:br>
            <a:r>
              <a:rPr lang="en-US" sz="1400" dirty="0">
                <a:solidFill>
                  <a:schemeClr val="tx1"/>
                </a:solidFill>
                <a:latin typeface="+mn-lt"/>
              </a:rPr>
              <a:t/>
            </a:r>
            <a:br>
              <a:rPr lang="en-US" sz="1400" dirty="0">
                <a:solidFill>
                  <a:schemeClr val="tx1"/>
                </a:solidFill>
                <a:latin typeface="+mn-lt"/>
              </a:rPr>
            </a:br>
            <a:r>
              <a:rPr lang="en-US" sz="2800" dirty="0">
                <a:solidFill>
                  <a:schemeClr val="tx1"/>
                </a:solidFill>
                <a:latin typeface="+mn-lt"/>
              </a:rPr>
              <a:t>Living in motels, hotels, trailer parks or camping grounds due to lack of alternative adequate </a:t>
            </a:r>
            <a:r>
              <a:rPr lang="en-US" sz="2800" dirty="0" smtClean="0">
                <a:solidFill>
                  <a:schemeClr val="tx1"/>
                </a:solidFill>
                <a:latin typeface="+mn-lt"/>
              </a:rPr>
              <a:t>housing</a:t>
            </a:r>
            <a:br>
              <a:rPr lang="en-US" sz="2800" dirty="0" smtClean="0">
                <a:solidFill>
                  <a:schemeClr val="tx1"/>
                </a:solidFill>
                <a:latin typeface="+mn-lt"/>
              </a:rPr>
            </a:br>
            <a:r>
              <a:rPr lang="en-US" sz="1400" dirty="0">
                <a:solidFill>
                  <a:schemeClr val="tx1"/>
                </a:solidFill>
                <a:latin typeface="+mn-lt"/>
              </a:rPr>
              <a:t/>
            </a:r>
            <a:br>
              <a:rPr lang="en-US" sz="1400" dirty="0">
                <a:solidFill>
                  <a:schemeClr val="tx1"/>
                </a:solidFill>
                <a:latin typeface="+mn-lt"/>
              </a:rPr>
            </a:br>
            <a:r>
              <a:rPr lang="en-US" sz="2800" dirty="0">
                <a:solidFill>
                  <a:schemeClr val="tx1"/>
                </a:solidFill>
                <a:latin typeface="+mn-lt"/>
              </a:rPr>
              <a:t>Living in emergency or transitional </a:t>
            </a:r>
            <a:r>
              <a:rPr lang="en-US" sz="2800" dirty="0" smtClean="0">
                <a:solidFill>
                  <a:schemeClr val="tx1"/>
                </a:solidFill>
                <a:latin typeface="+mn-lt"/>
              </a:rPr>
              <a:t>shelters or substandard housing</a:t>
            </a:r>
            <a:endParaRPr lang="en-US" sz="2800" kern="1200" dirty="0">
              <a:solidFill>
                <a:prstClr val="black"/>
              </a:solidFill>
              <a:latin typeface="Arial" panose="020B0604020202020204" pitchFamily="34" charset="0"/>
              <a:ea typeface="+mn-ea"/>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094740"/>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3962400" y="303939"/>
            <a:ext cx="5181600" cy="584775"/>
          </a:xfrm>
          <a:prstGeom prst="rect">
            <a:avLst/>
          </a:prstGeom>
          <a:noFill/>
        </p:spPr>
        <p:txBody>
          <a:bodyPr wrap="square" rtlCol="0">
            <a:spAutoFit/>
          </a:bodyPr>
          <a:lstStyle/>
          <a:p>
            <a:r>
              <a:rPr lang="en-US" sz="3200" dirty="0">
                <a:latin typeface="Arial"/>
                <a:ea typeface="MS PGothic" charset="0"/>
                <a:cs typeface="Arial"/>
              </a:rPr>
              <a:t>Definition of Homelessness</a:t>
            </a: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6</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10886" y="0"/>
            <a:ext cx="1094740" cy="1094740"/>
          </a:xfrm>
          <a:prstGeom prst="rect">
            <a:avLst/>
          </a:prstGeom>
        </p:spPr>
      </p:pic>
    </p:spTree>
    <p:extLst>
      <p:ext uri="{BB962C8B-B14F-4D97-AF65-F5344CB8AC3E}">
        <p14:creationId xmlns:p14="http://schemas.microsoft.com/office/powerpoint/2010/main" val="621520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990600"/>
            <a:ext cx="8039100" cy="5486400"/>
          </a:xfrm>
        </p:spPr>
        <p:txBody>
          <a:bodyPr/>
          <a:lstStyle/>
          <a:p>
            <a:pPr lvl="0" algn="l" eaLnBrk="1" fontAlgn="auto" hangingPunct="1">
              <a:spcBef>
                <a:spcPts val="800"/>
              </a:spcBef>
              <a:spcAft>
                <a:spcPts val="1200"/>
              </a:spcAft>
            </a:pPr>
            <a:r>
              <a:rPr lang="en-US" sz="2800" dirty="0" smtClean="0">
                <a:solidFill>
                  <a:schemeClr val="tx1"/>
                </a:solidFill>
                <a:latin typeface="+mn-lt"/>
              </a:rPr>
              <a:t>Doubled-Up Situations</a:t>
            </a:r>
            <a:r>
              <a:rPr lang="en-US" sz="2800" dirty="0">
                <a:solidFill>
                  <a:schemeClr val="tx1"/>
                </a:solidFill>
                <a:latin typeface="+mn-lt"/>
              </a:rPr>
              <a:t>: </a:t>
            </a:r>
            <a:br>
              <a:rPr lang="en-US" sz="2800" dirty="0">
                <a:solidFill>
                  <a:schemeClr val="tx1"/>
                </a:solidFill>
                <a:latin typeface="+mn-lt"/>
              </a:rPr>
            </a:br>
            <a:r>
              <a:rPr lang="en-US" sz="2800" dirty="0">
                <a:solidFill>
                  <a:schemeClr val="tx1"/>
                </a:solidFill>
                <a:latin typeface="+mn-lt"/>
              </a:rPr>
              <a:t/>
            </a:r>
            <a:br>
              <a:rPr lang="en-US" sz="2800" dirty="0">
                <a:solidFill>
                  <a:schemeClr val="tx1"/>
                </a:solidFill>
                <a:latin typeface="+mn-lt"/>
              </a:rPr>
            </a:br>
            <a:r>
              <a:rPr lang="en-US" sz="2800" dirty="0" smtClean="0">
                <a:solidFill>
                  <a:schemeClr val="tx1"/>
                </a:solidFill>
                <a:latin typeface="+mn-lt"/>
              </a:rPr>
              <a:t>-  Where </a:t>
            </a:r>
            <a:r>
              <a:rPr lang="en-US" sz="2800" dirty="0">
                <a:solidFill>
                  <a:schemeClr val="tx1"/>
                </a:solidFill>
                <a:latin typeface="+mn-lt"/>
              </a:rPr>
              <a:t>would you go if you couldn’t stay here?</a:t>
            </a:r>
            <a:br>
              <a:rPr lang="en-US" sz="2800" dirty="0">
                <a:solidFill>
                  <a:schemeClr val="tx1"/>
                </a:solidFill>
                <a:latin typeface="+mn-lt"/>
              </a:rPr>
            </a:br>
            <a:r>
              <a:rPr lang="en-US" sz="2800" dirty="0" smtClean="0">
                <a:solidFill>
                  <a:schemeClr val="tx1"/>
                </a:solidFill>
                <a:latin typeface="+mn-lt"/>
              </a:rPr>
              <a:t>-  What </a:t>
            </a:r>
            <a:r>
              <a:rPr lang="en-US" sz="2800" dirty="0">
                <a:solidFill>
                  <a:schemeClr val="tx1"/>
                </a:solidFill>
                <a:latin typeface="+mn-lt"/>
              </a:rPr>
              <a:t>led you to move in to this situation?</a:t>
            </a:r>
            <a:br>
              <a:rPr lang="en-US" sz="2800" dirty="0">
                <a:solidFill>
                  <a:schemeClr val="tx1"/>
                </a:solidFill>
                <a:latin typeface="+mn-lt"/>
              </a:rPr>
            </a:br>
            <a:r>
              <a:rPr lang="en-US" sz="2800" dirty="0" smtClean="0">
                <a:solidFill>
                  <a:schemeClr val="tx1"/>
                </a:solidFill>
                <a:latin typeface="+mn-lt"/>
              </a:rPr>
              <a:t>-  Why </a:t>
            </a:r>
            <a:r>
              <a:rPr lang="en-US" sz="2800" dirty="0">
                <a:solidFill>
                  <a:schemeClr val="tx1"/>
                </a:solidFill>
                <a:latin typeface="+mn-lt"/>
              </a:rPr>
              <a:t>did the family move in together?</a:t>
            </a:r>
            <a:br>
              <a:rPr lang="en-US" sz="2800" dirty="0">
                <a:solidFill>
                  <a:schemeClr val="tx1"/>
                </a:solidFill>
                <a:latin typeface="+mn-lt"/>
              </a:rPr>
            </a:br>
            <a:r>
              <a:rPr lang="en-US" sz="2800" dirty="0" smtClean="0">
                <a:solidFill>
                  <a:schemeClr val="tx1"/>
                </a:solidFill>
                <a:latin typeface="+mn-lt"/>
              </a:rPr>
              <a:t>-  How </a:t>
            </a:r>
            <a:r>
              <a:rPr lang="en-US" sz="2800" dirty="0">
                <a:solidFill>
                  <a:schemeClr val="tx1"/>
                </a:solidFill>
                <a:latin typeface="+mn-lt"/>
              </a:rPr>
              <a:t>permanent is the </a:t>
            </a:r>
            <a:r>
              <a:rPr lang="en-US" sz="2800" dirty="0" smtClean="0">
                <a:solidFill>
                  <a:schemeClr val="tx1"/>
                </a:solidFill>
                <a:latin typeface="+mn-lt"/>
              </a:rPr>
              <a:t>arrangement?</a:t>
            </a:r>
            <a:r>
              <a:rPr lang="en-US" sz="2800" dirty="0">
                <a:solidFill>
                  <a:schemeClr val="tx1"/>
                </a:solidFill>
                <a:latin typeface="+mn-lt"/>
              </a:rPr>
              <a:t/>
            </a:r>
            <a:br>
              <a:rPr lang="en-US" sz="2800" dirty="0">
                <a:solidFill>
                  <a:schemeClr val="tx1"/>
                </a:solidFill>
                <a:latin typeface="+mn-lt"/>
              </a:rPr>
            </a:br>
            <a:r>
              <a:rPr lang="en-US" sz="2800" dirty="0" smtClean="0">
                <a:solidFill>
                  <a:schemeClr val="tx1"/>
                </a:solidFill>
                <a:latin typeface="+mn-lt"/>
              </a:rPr>
              <a:t>-  Is </a:t>
            </a:r>
            <a:r>
              <a:rPr lang="en-US" sz="2800" dirty="0">
                <a:solidFill>
                  <a:schemeClr val="tx1"/>
                </a:solidFill>
                <a:latin typeface="+mn-lt"/>
              </a:rPr>
              <a:t>it fixed, regular, and adequate?</a:t>
            </a:r>
            <a:br>
              <a:rPr lang="en-US" sz="2800" dirty="0">
                <a:solidFill>
                  <a:schemeClr val="tx1"/>
                </a:solidFill>
                <a:latin typeface="+mn-lt"/>
              </a:rPr>
            </a:br>
            <a:r>
              <a:rPr lang="en-US" sz="2800" dirty="0" smtClean="0">
                <a:solidFill>
                  <a:schemeClr val="tx1"/>
                </a:solidFill>
                <a:latin typeface="+mn-lt"/>
              </a:rPr>
              <a:t/>
            </a:r>
            <a:br>
              <a:rPr lang="en-US" sz="2800" dirty="0" smtClean="0">
                <a:solidFill>
                  <a:schemeClr val="tx1"/>
                </a:solidFill>
                <a:latin typeface="+mn-lt"/>
              </a:rPr>
            </a:br>
            <a:r>
              <a:rPr lang="en-US" sz="2800" dirty="0" smtClean="0">
                <a:solidFill>
                  <a:schemeClr val="tx1"/>
                </a:solidFill>
                <a:latin typeface="+mn-lt"/>
              </a:rPr>
              <a:t> </a:t>
            </a:r>
            <a:br>
              <a:rPr lang="en-US" sz="2800" dirty="0" smtClean="0">
                <a:solidFill>
                  <a:schemeClr val="tx1"/>
                </a:solidFill>
                <a:latin typeface="+mn-lt"/>
              </a:rPr>
            </a:br>
            <a:endParaRPr lang="en-US" sz="2800" kern="1200" dirty="0">
              <a:solidFill>
                <a:prstClr val="black"/>
              </a:solidFill>
              <a:latin typeface="Arial" panose="020B0604020202020204" pitchFamily="34" charset="0"/>
              <a:ea typeface="+mn-ea"/>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088209"/>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3962400" y="303939"/>
            <a:ext cx="5181600" cy="584775"/>
          </a:xfrm>
          <a:prstGeom prst="rect">
            <a:avLst/>
          </a:prstGeom>
          <a:noFill/>
        </p:spPr>
        <p:txBody>
          <a:bodyPr wrap="square" rtlCol="0">
            <a:spAutoFit/>
          </a:bodyPr>
          <a:lstStyle/>
          <a:p>
            <a:r>
              <a:rPr lang="en-US" sz="3200" dirty="0">
                <a:latin typeface="Arial"/>
                <a:ea typeface="MS PGothic" charset="0"/>
                <a:cs typeface="Arial"/>
              </a:rPr>
              <a:t>Definition of Homelessness</a:t>
            </a: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7</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0" y="-6531"/>
            <a:ext cx="1094740" cy="1094740"/>
          </a:xfrm>
          <a:prstGeom prst="rect">
            <a:avLst/>
          </a:prstGeom>
        </p:spPr>
      </p:pic>
    </p:spTree>
    <p:extLst>
      <p:ext uri="{BB962C8B-B14F-4D97-AF65-F5344CB8AC3E}">
        <p14:creationId xmlns:p14="http://schemas.microsoft.com/office/powerpoint/2010/main" val="1318800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990600"/>
            <a:ext cx="8039100" cy="5486400"/>
          </a:xfrm>
        </p:spPr>
        <p:txBody>
          <a:bodyPr/>
          <a:lstStyle/>
          <a:p>
            <a:pPr lvl="1" algn="l">
              <a:lnSpc>
                <a:spcPct val="90000"/>
              </a:lnSpc>
              <a:spcAft>
                <a:spcPts val="2100"/>
              </a:spcAft>
              <a:buClr>
                <a:schemeClr val="accent1"/>
              </a:buClr>
              <a:buSzPct val="90000"/>
            </a:pPr>
            <a:r>
              <a:rPr lang="en-US" sz="2800" dirty="0" smtClean="0">
                <a:solidFill>
                  <a:srgbClr val="000000"/>
                </a:solidFill>
                <a:latin typeface="Arial"/>
                <a:ea typeface="MS PGothic" charset="0"/>
                <a:cs typeface="Arial"/>
              </a:rPr>
              <a:t>“Substandard”  or Inadequate Housing Considerations:</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Health </a:t>
            </a:r>
            <a:r>
              <a:rPr lang="en-US" sz="2800" dirty="0">
                <a:solidFill>
                  <a:srgbClr val="000000"/>
                </a:solidFill>
                <a:latin typeface="Arial"/>
                <a:ea typeface="MS PGothic" charset="0"/>
                <a:cs typeface="Arial"/>
              </a:rPr>
              <a:t>and safety concerns</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Number </a:t>
            </a:r>
            <a:r>
              <a:rPr lang="en-US" sz="2800" dirty="0">
                <a:solidFill>
                  <a:srgbClr val="000000"/>
                </a:solidFill>
                <a:latin typeface="Arial"/>
                <a:ea typeface="MS PGothic" charset="0"/>
                <a:cs typeface="Arial"/>
              </a:rPr>
              <a:t>of occupants per square foot</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Age </a:t>
            </a:r>
            <a:r>
              <a:rPr lang="en-US" sz="2800" dirty="0">
                <a:solidFill>
                  <a:srgbClr val="000000"/>
                </a:solidFill>
                <a:latin typeface="Arial"/>
                <a:ea typeface="MS PGothic" charset="0"/>
                <a:cs typeface="Arial"/>
              </a:rPr>
              <a:t>of occupants</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State </a:t>
            </a:r>
            <a:r>
              <a:rPr lang="en-US" sz="2800" dirty="0">
                <a:solidFill>
                  <a:srgbClr val="000000"/>
                </a:solidFill>
                <a:latin typeface="Arial"/>
                <a:ea typeface="MS PGothic" charset="0"/>
                <a:cs typeface="Arial"/>
              </a:rPr>
              <a:t>and local building </a:t>
            </a:r>
            <a:r>
              <a:rPr lang="en-US" sz="2800" dirty="0" smtClean="0">
                <a:solidFill>
                  <a:srgbClr val="000000"/>
                </a:solidFill>
                <a:latin typeface="Arial"/>
                <a:ea typeface="MS PGothic" charset="0"/>
                <a:cs typeface="Arial"/>
              </a:rPr>
              <a:t>codes</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(Housing Standards or Building Codes criteria)</a:t>
            </a:r>
            <a:endParaRPr lang="en-US" sz="2800" kern="1200" dirty="0">
              <a:solidFill>
                <a:prstClr val="black"/>
              </a:solidFill>
              <a:latin typeface="Arial" panose="020B0604020202020204" pitchFamily="34" charset="0"/>
              <a:ea typeface="+mn-ea"/>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0" y="1141519"/>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3962400" y="303939"/>
            <a:ext cx="5181600" cy="584775"/>
          </a:xfrm>
          <a:prstGeom prst="rect">
            <a:avLst/>
          </a:prstGeom>
          <a:noFill/>
        </p:spPr>
        <p:txBody>
          <a:bodyPr wrap="square" rtlCol="0">
            <a:spAutoFit/>
          </a:bodyPr>
          <a:lstStyle/>
          <a:p>
            <a:r>
              <a:rPr lang="en-US" sz="3200" dirty="0">
                <a:latin typeface="Arial"/>
                <a:ea typeface="MS PGothic" charset="0"/>
                <a:cs typeface="Arial"/>
              </a:rPr>
              <a:t>Definition of Homelessness</a:t>
            </a: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8</a:t>
            </a:fld>
            <a:endParaRPr lang="en-US" dirty="0"/>
          </a:p>
        </p:txBody>
      </p:sp>
      <p:pic>
        <p:nvPicPr>
          <p:cNvPr id="9" name="Picture 8" descr="Logo, company nam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37011" y="27185"/>
            <a:ext cx="1094740" cy="1094740"/>
          </a:xfrm>
          <a:prstGeom prst="rect">
            <a:avLst/>
          </a:prstGeom>
        </p:spPr>
      </p:pic>
    </p:spTree>
    <p:extLst>
      <p:ext uri="{BB962C8B-B14F-4D97-AF65-F5344CB8AC3E}">
        <p14:creationId xmlns:p14="http://schemas.microsoft.com/office/powerpoint/2010/main" val="4113935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47700" y="1689132"/>
            <a:ext cx="8039100" cy="4787868"/>
          </a:xfrm>
        </p:spPr>
        <p:txBody>
          <a:bodyPr/>
          <a:lstStyle/>
          <a:p>
            <a:pPr lvl="1" algn="l">
              <a:lnSpc>
                <a:spcPct val="90000"/>
              </a:lnSpc>
              <a:spcAft>
                <a:spcPts val="2100"/>
              </a:spcAft>
              <a:buClr>
                <a:schemeClr val="accent1"/>
              </a:buClr>
              <a:buSzPct val="90000"/>
            </a:pPr>
            <a:r>
              <a:rPr lang="en-US" sz="2800" dirty="0">
                <a:solidFill>
                  <a:srgbClr val="000000"/>
                </a:solidFill>
                <a:latin typeface="Arial"/>
                <a:ea typeface="MS PGothic" charset="0"/>
                <a:cs typeface="Arial"/>
              </a:rPr>
              <a:t>Use a Student Residency Questionnaire (SRQ) to determine or assess their living situation. </a:t>
            </a: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r>
            <a:br>
              <a:rPr lang="en-US" sz="2800" dirty="0">
                <a:solidFill>
                  <a:srgbClr val="000000"/>
                </a:solidFill>
                <a:latin typeface="Arial"/>
                <a:ea typeface="MS PGothic" charset="0"/>
                <a:cs typeface="Arial"/>
              </a:rPr>
            </a:br>
            <a:r>
              <a:rPr lang="en-US" sz="2800" dirty="0">
                <a:solidFill>
                  <a:srgbClr val="000000"/>
                </a:solidFill>
                <a:latin typeface="Arial"/>
                <a:ea typeface="MS PGothic" charset="0"/>
                <a:cs typeface="Arial"/>
              </a:rPr>
              <a:t>While there is no time limit written into the </a:t>
            </a:r>
            <a:r>
              <a:rPr lang="en-US" sz="2800" dirty="0" smtClean="0">
                <a:solidFill>
                  <a:srgbClr val="000000"/>
                </a:solidFill>
                <a:latin typeface="Arial"/>
                <a:ea typeface="MS PGothic" charset="0"/>
                <a:cs typeface="Arial"/>
              </a:rPr>
              <a:t>law,  </a:t>
            </a:r>
            <a:r>
              <a:rPr lang="en-US" sz="2800" dirty="0">
                <a:solidFill>
                  <a:srgbClr val="000000"/>
                </a:solidFill>
                <a:latin typeface="Arial"/>
                <a:ea typeface="MS PGothic" charset="0"/>
                <a:cs typeface="Arial"/>
              </a:rPr>
              <a:t>situations need to be assessed on a case-by-case basis each </a:t>
            </a:r>
            <a:r>
              <a:rPr lang="en-US" sz="2800" dirty="0" smtClean="0">
                <a:solidFill>
                  <a:srgbClr val="000000"/>
                </a:solidFill>
                <a:latin typeface="Arial"/>
                <a:ea typeface="MS PGothic" charset="0"/>
                <a:cs typeface="Arial"/>
              </a:rPr>
              <a:t>academic </a:t>
            </a:r>
            <a:r>
              <a:rPr lang="en-US" sz="2800" dirty="0">
                <a:solidFill>
                  <a:srgbClr val="000000"/>
                </a:solidFill>
                <a:latin typeface="Arial"/>
                <a:ea typeface="MS PGothic" charset="0"/>
                <a:cs typeface="Arial"/>
              </a:rPr>
              <a:t>year</a:t>
            </a:r>
            <a:r>
              <a:rPr lang="en-US" sz="2800" dirty="0" smtClean="0">
                <a:solidFill>
                  <a:srgbClr val="000000"/>
                </a:solidFill>
                <a:latin typeface="Arial"/>
                <a:ea typeface="MS PGothic" charset="0"/>
                <a:cs typeface="Arial"/>
              </a:rPr>
              <a:t>.</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a:solidFill>
                  <a:srgbClr val="000000"/>
                </a:solidFill>
                <a:latin typeface="Arial"/>
                <a:ea typeface="MS PGothic" charset="0"/>
                <a:cs typeface="Arial"/>
              </a:rPr>
              <a:t/>
            </a:r>
            <a:br>
              <a:rPr lang="en-US" sz="2800" dirty="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r>
            <a:br>
              <a:rPr lang="en-US" sz="2800" dirty="0" smtClean="0">
                <a:solidFill>
                  <a:srgbClr val="000000"/>
                </a:solidFill>
                <a:latin typeface="Arial"/>
                <a:ea typeface="MS PGothic" charset="0"/>
                <a:cs typeface="Arial"/>
              </a:rPr>
            </a:br>
            <a:r>
              <a:rPr lang="en-US" sz="2800" dirty="0" smtClean="0">
                <a:solidFill>
                  <a:srgbClr val="000000"/>
                </a:solidFill>
                <a:latin typeface="Arial"/>
                <a:ea typeface="MS PGothic" charset="0"/>
                <a:cs typeface="Arial"/>
              </a:rPr>
              <a:t>  </a:t>
            </a:r>
            <a:endParaRPr lang="en-US" sz="2800" kern="1200" dirty="0">
              <a:solidFill>
                <a:prstClr val="black"/>
              </a:solidFill>
              <a:latin typeface="Arial" panose="020B0604020202020204" pitchFamily="34" charset="0"/>
              <a:ea typeface="+mn-ea"/>
              <a:cs typeface="Arial" panose="020B0604020202020204" pitchFamily="34" charset="0"/>
            </a:endParaRPr>
          </a:p>
        </p:txBody>
      </p:sp>
      <p:sp>
        <p:nvSpPr>
          <p:cNvPr id="11268" name="Text Box 4"/>
          <p:cNvSpPr txBox="1">
            <a:spLocks noChangeArrowheads="1"/>
          </p:cNvSpPr>
          <p:nvPr/>
        </p:nvSpPr>
        <p:spPr bwMode="auto">
          <a:xfrm>
            <a:off x="0" y="6553200"/>
            <a:ext cx="9144000" cy="304800"/>
          </a:xfrm>
          <a:prstGeom prst="rect">
            <a:avLst/>
          </a:prstGeom>
          <a:solidFill>
            <a:srgbClr val="FF0000"/>
          </a:solidFill>
          <a:ln w="9525">
            <a:noFill/>
            <a:miter lim="800000"/>
            <a:headEnd/>
            <a:tailEnd/>
          </a:ln>
        </p:spPr>
        <p:txBody>
          <a:bodyPr>
            <a:spAutoFit/>
          </a:bodyPr>
          <a:lstStyle/>
          <a:p>
            <a:pPr algn="ctr">
              <a:spcBef>
                <a:spcPct val="50000"/>
              </a:spcBef>
            </a:pPr>
            <a:r>
              <a:rPr lang="en-US" sz="1400" i="1" dirty="0">
                <a:solidFill>
                  <a:schemeClr val="bg1"/>
                </a:solidFill>
              </a:rPr>
              <a:t>Every student a learner … Every learner a graduate … Every graduate a success!</a:t>
            </a:r>
          </a:p>
        </p:txBody>
      </p:sp>
      <p:sp>
        <p:nvSpPr>
          <p:cNvPr id="11270" name="Line 6"/>
          <p:cNvSpPr>
            <a:spLocks noChangeShapeType="1"/>
          </p:cNvSpPr>
          <p:nvPr/>
        </p:nvSpPr>
        <p:spPr bwMode="auto">
          <a:xfrm>
            <a:off x="49711" y="1077323"/>
            <a:ext cx="9144000" cy="0"/>
          </a:xfrm>
          <a:prstGeom prst="line">
            <a:avLst/>
          </a:prstGeom>
          <a:noFill/>
          <a:ln w="38100">
            <a:solidFill>
              <a:srgbClr val="FF0000"/>
            </a:solidFill>
            <a:round/>
            <a:headEnd/>
            <a:tailEnd/>
          </a:ln>
        </p:spPr>
        <p:txBody>
          <a:bodyPr/>
          <a:lstStyle/>
          <a:p>
            <a:endParaRPr lang="en-US" dirty="0"/>
          </a:p>
        </p:txBody>
      </p:sp>
      <p:sp>
        <p:nvSpPr>
          <p:cNvPr id="11271" name="Rectangle 7"/>
          <p:cNvSpPr>
            <a:spLocks noChangeArrowheads="1"/>
          </p:cNvSpPr>
          <p:nvPr/>
        </p:nvSpPr>
        <p:spPr bwMode="auto">
          <a:xfrm>
            <a:off x="0" y="4876800"/>
            <a:ext cx="9144000" cy="1219200"/>
          </a:xfrm>
          <a:prstGeom prst="rect">
            <a:avLst/>
          </a:prstGeom>
          <a:noFill/>
          <a:ln w="9525">
            <a:noFill/>
            <a:miter lim="800000"/>
            <a:headEnd/>
            <a:tailEnd/>
          </a:ln>
        </p:spPr>
        <p:txBody>
          <a:bodyPr/>
          <a:lstStyle/>
          <a:p>
            <a:pPr algn="ctr">
              <a:spcBef>
                <a:spcPct val="20000"/>
              </a:spcBef>
            </a:pPr>
            <a:endParaRPr lang="en-US" sz="2000" dirty="0"/>
          </a:p>
        </p:txBody>
      </p:sp>
      <p:sp>
        <p:nvSpPr>
          <p:cNvPr id="3" name="TextBox 2"/>
          <p:cNvSpPr txBox="1"/>
          <p:nvPr/>
        </p:nvSpPr>
        <p:spPr>
          <a:xfrm>
            <a:off x="4076700" y="27682"/>
            <a:ext cx="4953000" cy="1077218"/>
          </a:xfrm>
          <a:prstGeom prst="rect">
            <a:avLst/>
          </a:prstGeom>
          <a:noFill/>
        </p:spPr>
        <p:txBody>
          <a:bodyPr wrap="square" rtlCol="0">
            <a:spAutoFit/>
          </a:bodyPr>
          <a:lstStyle/>
          <a:p>
            <a:r>
              <a:rPr lang="en-US" sz="3200" dirty="0">
                <a:latin typeface="Arial"/>
                <a:ea typeface="MS PGothic" charset="0"/>
                <a:cs typeface="Arial"/>
              </a:rPr>
              <a:t>How long should a family </a:t>
            </a:r>
            <a:endParaRPr lang="en-US" sz="3200" dirty="0" smtClean="0">
              <a:latin typeface="Arial"/>
              <a:ea typeface="MS PGothic" charset="0"/>
              <a:cs typeface="Arial"/>
            </a:endParaRPr>
          </a:p>
          <a:p>
            <a:r>
              <a:rPr lang="en-US" sz="3200" dirty="0" smtClean="0">
                <a:latin typeface="Arial"/>
                <a:ea typeface="MS PGothic" charset="0"/>
                <a:cs typeface="Arial"/>
              </a:rPr>
              <a:t>be </a:t>
            </a:r>
            <a:r>
              <a:rPr lang="en-US" sz="3200" dirty="0">
                <a:latin typeface="Arial"/>
                <a:ea typeface="MS PGothic" charset="0"/>
                <a:cs typeface="Arial"/>
              </a:rPr>
              <a:t>considered homeless?</a:t>
            </a:r>
          </a:p>
        </p:txBody>
      </p:sp>
      <p:sp>
        <p:nvSpPr>
          <p:cNvPr id="4" name="Slide Number Placeholder 3"/>
          <p:cNvSpPr>
            <a:spLocks noGrp="1"/>
          </p:cNvSpPr>
          <p:nvPr>
            <p:ph type="sldNum" sz="quarter" idx="12"/>
          </p:nvPr>
        </p:nvSpPr>
        <p:spPr/>
        <p:txBody>
          <a:bodyPr/>
          <a:lstStyle/>
          <a:p>
            <a:pPr>
              <a:defRPr/>
            </a:pPr>
            <a:fld id="{F24563FB-1F5B-49A3-B02A-3917275FE3D0}" type="slidenum">
              <a:rPr lang="en-US" smtClean="0"/>
              <a:pPr>
                <a:defRPr/>
              </a:pPr>
              <a:t>9</a:t>
            </a:fld>
            <a:endParaRPr lang="en-US" dirty="0"/>
          </a:p>
        </p:txBody>
      </p:sp>
      <p:pic>
        <p:nvPicPr>
          <p:cNvPr id="2" name="Picture 1"/>
          <p:cNvPicPr>
            <a:picLocks noChangeAspect="1"/>
          </p:cNvPicPr>
          <p:nvPr/>
        </p:nvPicPr>
        <p:blipFill>
          <a:blip r:embed="rId3"/>
          <a:stretch>
            <a:fillRect/>
          </a:stretch>
        </p:blipFill>
        <p:spPr>
          <a:xfrm>
            <a:off x="6019800" y="4083066"/>
            <a:ext cx="2453912" cy="1839243"/>
          </a:xfrm>
          <a:prstGeom prst="rect">
            <a:avLst/>
          </a:prstGeom>
        </p:spPr>
      </p:pic>
      <p:pic>
        <p:nvPicPr>
          <p:cNvPr id="10" name="Picture 9" descr="Logo, company name&#10;&#10;Description automatically generated"/>
          <p:cNvPicPr/>
          <p:nvPr/>
        </p:nvPicPr>
        <p:blipFill>
          <a:blip r:embed="rId4" cstate="print">
            <a:extLst>
              <a:ext uri="{28A0092B-C50C-407E-A947-70E740481C1C}">
                <a14:useLocalDpi xmlns:a14="http://schemas.microsoft.com/office/drawing/2010/main" val="0"/>
              </a:ext>
            </a:extLst>
          </a:blip>
          <a:stretch>
            <a:fillRect/>
          </a:stretch>
        </p:blipFill>
        <p:spPr>
          <a:xfrm>
            <a:off x="0" y="-17417"/>
            <a:ext cx="1094740" cy="1094740"/>
          </a:xfrm>
          <a:prstGeom prst="rect">
            <a:avLst/>
          </a:prstGeom>
        </p:spPr>
      </p:pic>
    </p:spTree>
    <p:extLst>
      <p:ext uri="{BB962C8B-B14F-4D97-AF65-F5344CB8AC3E}">
        <p14:creationId xmlns:p14="http://schemas.microsoft.com/office/powerpoint/2010/main" val="3121332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24033</TotalTime>
  <Words>3337</Words>
  <Application>Microsoft Office PowerPoint</Application>
  <PresentationFormat>Letter Paper (8.5x11 in)</PresentationFormat>
  <Paragraphs>408</Paragraphs>
  <Slides>46</Slides>
  <Notes>43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MS PGothic</vt:lpstr>
      <vt:lpstr>MS PGothic</vt:lpstr>
      <vt:lpstr>Arial</vt:lpstr>
      <vt:lpstr>Arial Narrow</vt:lpstr>
      <vt:lpstr>Arial Unicode MS</vt:lpstr>
      <vt:lpstr>Calibri</vt:lpstr>
      <vt:lpstr>Tahoma</vt:lpstr>
      <vt:lpstr>Times New Roman</vt:lpstr>
      <vt:lpstr>Vrinda</vt:lpstr>
      <vt:lpstr>Wingdings</vt:lpstr>
      <vt:lpstr>Default Design</vt:lpstr>
      <vt:lpstr>1_Default Design</vt:lpstr>
      <vt:lpstr>PowerPoint Presentation</vt:lpstr>
      <vt:lpstr>Office of Special Programs Velma Salazar- Director  Susana Villagran Majors – Case Manager Jo Ann Soliz – Case Manager Monica Vela – Administrative Assistant  TBA – Data Clerk   Phone: 361 878-2571   Fax: 361 844-0244 susana.majors@ccisd.us  Instructional Resource Center (CIRC) 4321 Prescott Street, Room 107 Corpus Christi, TX 78416</vt:lpstr>
      <vt:lpstr>1.  Welcome and Introductions 2.  McKinney-Vento Homeless Assistance Act 3.  Student Enrollment and Identification 4.  McKinney-Vento Program Services 5.  Dispute Resolution Process 6.  Updates and Resources </vt:lpstr>
      <vt:lpstr>McKinney-Vento Homeless Education Assistance Act defines and protects the rights of homeless students to enroll in, attend, and succeed in our public schools.  </vt:lpstr>
      <vt:lpstr>Definition of Homeless Children and Youth:   Children and youth who lack a fixed, regular, and adequate nighttime  residence are  homeless.  11434a(2)  Migratory children living in above circumstances. </vt:lpstr>
      <vt:lpstr>Sharing the housing of others due to loss of housing, economic hardship or similar reason  Living in motels, hotels, trailer parks or camping grounds due to lack of alternative adequate housing  Living in emergency or transitional shelters or substandard housing</vt:lpstr>
      <vt:lpstr>Doubled-Up Situations:   -  Where would you go if you couldn’t stay here? -  What led you to move in to this situation? -  Why did the family move in together? -  How permanent is the arrangement? -  Is it fixed, regular, and adequate?    </vt:lpstr>
      <vt:lpstr>“Substandard”  or Inadequate Housing Considerations:  -  Health and safety concerns -  Number of occupants per square foot -  Age of occupants -  State and local building codes  (Housing Standards or Building Codes criteria)</vt:lpstr>
      <vt:lpstr>Use a Student Residency Questionnaire (SRQ) to determine or assess their living situation.   While there is no time limit written into the law,  situations need to be assessed on a case-by-case basis each academic year.       </vt:lpstr>
      <vt:lpstr>The McKinney-Vento Act defines an “unaccompanied youth” as a youth that is not in the physical custody of a parent or guardian.   “Guardian” is a legal designation representing the person who has legal custody of a student; this designation can only be granted to someone other than a birth parent by a judge in a court of law.  </vt:lpstr>
      <vt:lpstr> These documents do NOT convey legal guardianship:     -  Power of Attorney   -  Educational Affidavit   -  Notarized letter pertaining to student’s care   -  Family Protective Services Safety Plan     </vt:lpstr>
      <vt:lpstr>Students of all ages may be unaccompanied.  The Texas Education Agency defines a youth to be a person who is under age 21 on September 1 of the applicable school year.  For students eligible for special education services, under age 22 on September 1 of the applicable school year, not a high school graduate.     </vt:lpstr>
      <vt:lpstr> -  Immigrant students may be considered     homeless if they meet the definition of homeless.  -  Under the United States Supreme Court       decision in Plyer v. Doe, 102 S.Ct. 2382     (1982), a student’s immigration status is not     a permissible basis for denying admission to     a public school.       </vt:lpstr>
      <vt:lpstr>People outside of the United States must apply for refugee status.   Refugees-individuals admitted into the U.S. under Section 207 of the Immigration and Nationality Act and are determined to be refugees before arriving in the U.S. </vt:lpstr>
      <vt:lpstr>People who have already made it to the United States border or the interior (perhaps by using a visa or by entering illegally) can apply for asylum status.  Once these individuals arrive in the United States, they can request asylum. While their case is being decided they are known as asylum seekers. </vt:lpstr>
      <vt:lpstr>Support Services</vt:lpstr>
      <vt:lpstr>PowerPoint Presentation</vt:lpstr>
      <vt:lpstr> The McKinney-Vento Act  requires public LEAs to identify children and youth in homeless situations.  Student Residency Questionnaire (SRQ)  All eligible students must be reported  Schools must do outreach to find students experiencing homelessness </vt:lpstr>
      <vt:lpstr>PowerPoint Presentation</vt:lpstr>
      <vt:lpstr>PowerPoint Presentation</vt:lpstr>
      <vt:lpstr>PowerPoint Presentation</vt:lpstr>
      <vt:lpstr>McKinney Vento Act &amp; Fostering Connections Act were Amended by the Every Student Succeeds Act of 2015</vt:lpstr>
      <vt:lpstr>-  Immediately enroll homeless unaccompanied     students even if they have no legal guardian.  -  Immediately enroll homeless students even if     they have no proof of residency.  -  Immediately enroll without the usual documents,      homeless families and youth cannot be required to     complete or sign guardianship forms or a dual     residency affidavits.  </vt:lpstr>
      <vt:lpstr>-  Waive deadlines if students have missed     application or enrollment deadlines during any     period of homelessness.   -  Immediately enroll because school is the safest     place for a runaway, homeless or potentially     trafficked youth.  -  Immediate enrollment applies to homeless     unaccompanied youth, even without parent or     guardian.         11432(g)(1)(H)(iv)  </vt:lpstr>
      <vt:lpstr>The Act does not prohibit LEAs from requiring parents or guardians to submit contact information.                                                             McV Sec. 722(g)(3)(H)  A school district cannot require a caregiver to obtain legal guardianship at any point prior to or following an unaccompanied homeless youth’s school enrollment, nor can it discontinue a student’s enrollment due to an inability to identify a caregiver, guardian, or parent, or produce proof of guardianship. </vt:lpstr>
      <vt:lpstr> Homeless students have two school selection  options under McKinney-Vento:  1.  School of Origin: School the student attended      when permanently housed or school in which       the student was last enrolled.                     ESSA has expanded the school of origin definition to include              preschool and feeder pattern (receiving) schools.  2.  Local Attendance Area School: Any public       school that non-homeless students living in the       attendance area in which the child/youth is actually      living are eligible to attend.</vt:lpstr>
      <vt:lpstr> Texas provides a third option, TEC 25.001(b)(5),  for  students in homeless situations:            A homeless family or youth may choose to       attend any district in the state:            -  Not dependent on residency of student,           guardian(s), or parent(s)        -  The district chooses the campus        -  Transportation is not mandated  TEC 29.153(b) provides similar admission to a prekindergarten class if the child is at least three and homeless.  </vt:lpstr>
      <vt:lpstr> Students may stay in their school of origin:       -  For the duration of their homelessness       - Until the end of the academic year in         which they find  permanent housing       - When becoming homeless in between         academic years        - School of origin definition includes receiving         schools (feeder pattern school). </vt:lpstr>
      <vt:lpstr> In determining the school that is in a student’s best interest to attend, LEAs must:      -  Make a best interest determination, with a         presumption that staying in the school of origin         is in the student’s best interest unless it is against        the wishes of the parent, guardian, or           unaccompanied youth      -  Consider student-centered factors, including the        impact of mobility on achievement, education,         health, safety, and educational supports </vt:lpstr>
      <vt:lpstr>       LEAs also must provide students in homeless  situations with transportation services  comparable to those provided to other  students.    11432(g)(4)(A)      LEAs must eliminate barriers to the  identification, enrollment and retention of  students experiencing homelessness  (including transportation barriers).        11432(g)(1)(I)              </vt:lpstr>
      <vt:lpstr>If a dispute arises over eligibility, school selection or enrollment in a school:  11432(g)(3)(E)   •   The student shall be immediately enrolled in the     school in which enrollment is sought, pending      resolution of the dispute (including all available      appeals).  •   The parent, guardian or unaccompanied youth     must be provided a written explanation of      decisions made by the school, LEA or SEA, and     how to appeal them.  </vt:lpstr>
      <vt:lpstr>Child/Youth whom CPS has taken legal control over via court proceeding – Permanent or Temporary Managing Conservatorship (TMC or PMC)  Does not include voluntary placement  with safety plan </vt:lpstr>
      <vt:lpstr>Substitute Care = Care outside immediate family  Formal processes - not homeless (foster home, group home, residential treatment centers, kinship care, adoption, legal guardianship)  HHSC Form 2085  Informal processes – homeless (relative care, non-relative care, shelter care, transitional living, unaccompanied youth who meet M-V guidelines, CPS-safety plan)</vt:lpstr>
      <vt:lpstr>DFPS Form 2085 </vt:lpstr>
      <vt:lpstr>The Compact provides for the uniform treatment of military children transferring between school districts and states.   What Children are Eligible for Assistance Under the Compact?  1.  Active duty members of the uniformed services,       National Guard and Reserve on active duty orders  2.  Members or veterans who are medically discharged      or retired for (1) year  3.  Members who die on active duty</vt:lpstr>
      <vt:lpstr>Educational Issues that the Compact Covers:    Enrollment    • Educational Records    • Immunizations    • Kindergarten &amp; First Grade Entrance Age   Placement &amp; Attendance    • Course &amp; Educational Program Placement    • Special Education Services    • Placement Flexibility    • Absence Related to Deployment Activities</vt:lpstr>
      <vt:lpstr>Eligibility   • Eligibility for Student Enrollment    • Eligibility for Extracurricular Participation   Graduation    • Waiving courses required for graduation if similar      course work has been completed    • Flexibility in accepting state exit or end-of-course      exams, national achievement tests, or alternative      testing in lieu of testing requirements for graduation     in the receiving state    • Allowing a student to receive a diploma from the      sending school instead of the receiving school</vt:lpstr>
      <vt:lpstr>• Homeless Shelter Tutorial Program • Truancy Prevention/Drop-out Recovery • Child Nutrition Program • Enrollment and Withdraw Assistance  • Transportation/Bus Passes • Immunization or School Records</vt:lpstr>
      <vt:lpstr>• Pre-Kindergarten/Head Start  • Graduation Waiver Requirements • College Round-Up • Unaccompanied Youth Verification Letters • FAFSA Application Assistance  • School Birth Certificate  • Immunizations</vt:lpstr>
      <vt:lpstr>• Teen Table (School Food Pantry) • Clean Kids Closet (Toiletries) • Clothes Closet / Shoes/ Jackets • School Supplies • School Uniform • Holiday Food Baskets • Fees/Fines (Lost Textbooks, Testing, Fees,   Broken Equipment)</vt:lpstr>
      <vt:lpstr>• SSI/SSDI Application • Medicaid/CHIP Application • TANF Application • SNAP Application • Cell Phone Application • DACA, VAWA Self Petition,         U-Visa, T-Visa Applications </vt:lpstr>
      <vt:lpstr>• Emergency Shelter Referral • Non-Emergency Housing Referral • Emergency Utility Assistance • Health Service Referral  • Medical Transportation Referral • Transportation for Out of City/State • Community Agency Referral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Trustees Goal Setting</dc:title>
  <dc:creator>corpus christi</dc:creator>
  <cp:lastModifiedBy>Majors, Susana</cp:lastModifiedBy>
  <cp:revision>2213</cp:revision>
  <cp:lastPrinted>2019-11-14T16:13:03Z</cp:lastPrinted>
  <dcterms:created xsi:type="dcterms:W3CDTF">2007-07-23T14:54:09Z</dcterms:created>
  <dcterms:modified xsi:type="dcterms:W3CDTF">2021-08-04T15:35:44Z</dcterms:modified>
</cp:coreProperties>
</file>